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1150" r:id="rId5"/>
    <p:sldId id="310" r:id="rId6"/>
    <p:sldId id="260" r:id="rId7"/>
    <p:sldId id="1147" r:id="rId8"/>
    <p:sldId id="963" r:id="rId9"/>
    <p:sldId id="1174" r:id="rId10"/>
    <p:sldId id="1175" r:id="rId11"/>
    <p:sldId id="1176" r:id="rId12"/>
    <p:sldId id="1177" r:id="rId13"/>
    <p:sldId id="1178" r:id="rId14"/>
    <p:sldId id="302" r:id="rId15"/>
    <p:sldId id="295" r:id="rId16"/>
    <p:sldId id="1179" r:id="rId17"/>
    <p:sldId id="1081" r:id="rId18"/>
    <p:sldId id="1112" r:id="rId19"/>
    <p:sldId id="1181" r:id="rId20"/>
    <p:sldId id="270" r:id="rId21"/>
    <p:sldId id="5012" r:id="rId22"/>
    <p:sldId id="111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0046"/>
    <a:srgbClr val="FFFE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A38969-FC66-4829-B5F7-BA2522D1EAC6}" v="8" dt="2023-05-02T15:23:08.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5807" autoAdjust="0"/>
  </p:normalViewPr>
  <p:slideViewPr>
    <p:cSldViewPr snapToGrid="0">
      <p:cViewPr varScale="1">
        <p:scale>
          <a:sx n="25" d="100"/>
          <a:sy n="25" d="100"/>
        </p:scale>
        <p:origin x="2436" y="42"/>
      </p:cViewPr>
      <p:guideLst/>
    </p:cSldViewPr>
  </p:slideViewPr>
  <p:notesTextViewPr>
    <p:cViewPr>
      <p:scale>
        <a:sx n="1" d="1"/>
        <a:sy n="1" d="1"/>
      </p:scale>
      <p:origin x="0" y="0"/>
    </p:cViewPr>
  </p:notesTextViewPr>
  <p:sorterViewPr>
    <p:cViewPr>
      <p:scale>
        <a:sx n="100" d="100"/>
        <a:sy n="100" d="100"/>
      </p:scale>
      <p:origin x="0" y="-104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3AC80-3C8B-4AE8-A203-12025C5DE4F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GB"/>
        </a:p>
      </dgm:t>
    </dgm:pt>
    <dgm:pt modelId="{9E7FC552-8D41-4AFD-A4AC-25146C45B12A}">
      <dgm:prSet phldrT="[Text]" custT="1"/>
      <dgm:spPr>
        <a:solidFill>
          <a:srgbClr val="00D661"/>
        </a:solidFill>
        <a:ln>
          <a:solidFill>
            <a:srgbClr val="00B050"/>
          </a:solidFill>
        </a:ln>
      </dgm:spPr>
      <dgm:t>
        <a:bodyPr/>
        <a:lstStyle/>
        <a:p>
          <a:r>
            <a:rPr lang="en-GB" sz="2400" dirty="0">
              <a:solidFill>
                <a:schemeClr val="tx1"/>
              </a:solidFill>
            </a:rPr>
            <a:t> Partnership and Vision</a:t>
          </a:r>
        </a:p>
      </dgm:t>
    </dgm:pt>
    <dgm:pt modelId="{362AA98D-C22C-4876-8728-661A2D918433}" type="parTrans" cxnId="{F96704AF-9B9E-44FF-9121-D915E377467D}">
      <dgm:prSet/>
      <dgm:spPr/>
      <dgm:t>
        <a:bodyPr/>
        <a:lstStyle/>
        <a:p>
          <a:endParaRPr lang="en-GB">
            <a:solidFill>
              <a:schemeClr val="tx1"/>
            </a:solidFill>
          </a:endParaRPr>
        </a:p>
      </dgm:t>
    </dgm:pt>
    <dgm:pt modelId="{DE5C5424-5F25-40DF-9751-2581B9D9F877}" type="sibTrans" cxnId="{F96704AF-9B9E-44FF-9121-D915E377467D}">
      <dgm:prSet/>
      <dgm:spPr>
        <a:solidFill>
          <a:srgbClr val="780046">
            <a:alpha val="90000"/>
          </a:srgbClr>
        </a:solidFill>
      </dgm:spPr>
      <dgm:t>
        <a:bodyPr/>
        <a:lstStyle/>
        <a:p>
          <a:endParaRPr lang="en-GB" dirty="0">
            <a:solidFill>
              <a:schemeClr val="tx1"/>
            </a:solidFill>
          </a:endParaRPr>
        </a:p>
      </dgm:t>
    </dgm:pt>
    <dgm:pt modelId="{3B800C0F-15BB-4AAA-AE93-CA643DD31C47}">
      <dgm:prSet phldrT="[Text]" custT="1"/>
      <dgm:spPr>
        <a:solidFill>
          <a:schemeClr val="accent4">
            <a:lumMod val="40000"/>
            <a:lumOff val="60000"/>
          </a:schemeClr>
        </a:solidFill>
        <a:ln>
          <a:solidFill>
            <a:srgbClr val="00B050"/>
          </a:solidFill>
        </a:ln>
      </dgm:spPr>
      <dgm:t>
        <a:bodyPr/>
        <a:lstStyle/>
        <a:p>
          <a:r>
            <a:rPr lang="en-GB" sz="2400" dirty="0">
              <a:solidFill>
                <a:schemeClr val="tx1"/>
              </a:solidFill>
            </a:rPr>
            <a:t>Evidence</a:t>
          </a:r>
        </a:p>
      </dgm:t>
    </dgm:pt>
    <dgm:pt modelId="{8EE9EA4E-9DF6-4253-8762-8EE2FEA74DF9}" type="parTrans" cxnId="{CFABD27E-D738-4A86-8FC4-E3097A83CAFB}">
      <dgm:prSet/>
      <dgm:spPr/>
      <dgm:t>
        <a:bodyPr/>
        <a:lstStyle/>
        <a:p>
          <a:endParaRPr lang="en-GB">
            <a:solidFill>
              <a:schemeClr val="tx1"/>
            </a:solidFill>
          </a:endParaRPr>
        </a:p>
      </dgm:t>
    </dgm:pt>
    <dgm:pt modelId="{05C00B3A-C84F-43DD-BD33-DBE0DA547C45}" type="sibTrans" cxnId="{CFABD27E-D738-4A86-8FC4-E3097A83CAFB}">
      <dgm:prSet/>
      <dgm:spPr>
        <a:solidFill>
          <a:srgbClr val="780046">
            <a:alpha val="90000"/>
          </a:srgbClr>
        </a:solidFill>
      </dgm:spPr>
      <dgm:t>
        <a:bodyPr/>
        <a:lstStyle/>
        <a:p>
          <a:endParaRPr lang="en-GB" dirty="0">
            <a:solidFill>
              <a:schemeClr val="tx1"/>
            </a:solidFill>
          </a:endParaRPr>
        </a:p>
      </dgm:t>
    </dgm:pt>
    <dgm:pt modelId="{C00E2DBB-CDEF-4434-B1D0-FCEF46AC021E}">
      <dgm:prSet phldrT="[Text]" custT="1"/>
      <dgm:spPr>
        <a:solidFill>
          <a:schemeClr val="accent1">
            <a:lumMod val="40000"/>
            <a:lumOff val="60000"/>
          </a:schemeClr>
        </a:solidFill>
        <a:ln>
          <a:solidFill>
            <a:srgbClr val="00B050"/>
          </a:solidFill>
        </a:ln>
      </dgm:spPr>
      <dgm:t>
        <a:bodyPr/>
        <a:lstStyle/>
        <a:p>
          <a:r>
            <a:rPr lang="en-GB" sz="2400" dirty="0">
              <a:solidFill>
                <a:schemeClr val="tx1"/>
              </a:solidFill>
            </a:rPr>
            <a:t>Planning Strategically and developing GI Policy</a:t>
          </a:r>
        </a:p>
      </dgm:t>
    </dgm:pt>
    <dgm:pt modelId="{1C337712-81AD-49DF-87EB-ACE532AD8B3F}" type="parTrans" cxnId="{1FAC72D8-5D0C-4AFE-822D-885C8D2B1FA1}">
      <dgm:prSet/>
      <dgm:spPr/>
      <dgm:t>
        <a:bodyPr/>
        <a:lstStyle/>
        <a:p>
          <a:endParaRPr lang="en-GB">
            <a:solidFill>
              <a:schemeClr val="tx1"/>
            </a:solidFill>
          </a:endParaRPr>
        </a:p>
      </dgm:t>
    </dgm:pt>
    <dgm:pt modelId="{BDD6C515-4E75-4BE4-BCFC-4B081EF6C07F}" type="sibTrans" cxnId="{1FAC72D8-5D0C-4AFE-822D-885C8D2B1FA1}">
      <dgm:prSet/>
      <dgm:spPr>
        <a:solidFill>
          <a:srgbClr val="780046">
            <a:alpha val="90000"/>
          </a:srgbClr>
        </a:solidFill>
      </dgm:spPr>
      <dgm:t>
        <a:bodyPr/>
        <a:lstStyle/>
        <a:p>
          <a:endParaRPr lang="en-GB" dirty="0">
            <a:solidFill>
              <a:schemeClr val="tx1"/>
            </a:solidFill>
          </a:endParaRPr>
        </a:p>
      </dgm:t>
    </dgm:pt>
    <dgm:pt modelId="{C24229BA-29C3-4053-8BA5-88A8E9C18236}">
      <dgm:prSet phldrT="[Text]" custT="1"/>
      <dgm:spPr>
        <a:solidFill>
          <a:schemeClr val="accent2">
            <a:lumMod val="60000"/>
            <a:lumOff val="40000"/>
          </a:schemeClr>
        </a:solidFill>
        <a:ln>
          <a:solidFill>
            <a:srgbClr val="00B050"/>
          </a:solidFill>
        </a:ln>
      </dgm:spPr>
      <dgm:t>
        <a:bodyPr/>
        <a:lstStyle/>
        <a:p>
          <a:r>
            <a:rPr lang="en-GB" sz="2400" dirty="0">
              <a:solidFill>
                <a:schemeClr val="tx1"/>
              </a:solidFill>
            </a:rPr>
            <a:t>Integrating the GI Strategy</a:t>
          </a:r>
        </a:p>
      </dgm:t>
    </dgm:pt>
    <dgm:pt modelId="{9475707C-03E1-49EE-AB52-0EAF320C1C3B}" type="parTrans" cxnId="{BEB8A249-96C9-49FE-89F7-4CCB120D285C}">
      <dgm:prSet/>
      <dgm:spPr/>
      <dgm:t>
        <a:bodyPr/>
        <a:lstStyle/>
        <a:p>
          <a:endParaRPr lang="en-GB">
            <a:solidFill>
              <a:schemeClr val="tx1"/>
            </a:solidFill>
          </a:endParaRPr>
        </a:p>
      </dgm:t>
    </dgm:pt>
    <dgm:pt modelId="{B7096880-4BC3-40C8-BBBE-A376BE540112}" type="sibTrans" cxnId="{BEB8A249-96C9-49FE-89F7-4CCB120D285C}">
      <dgm:prSet/>
      <dgm:spPr>
        <a:solidFill>
          <a:srgbClr val="780046">
            <a:alpha val="90000"/>
          </a:srgbClr>
        </a:solidFill>
      </dgm:spPr>
      <dgm:t>
        <a:bodyPr/>
        <a:lstStyle/>
        <a:p>
          <a:endParaRPr lang="en-GB" dirty="0">
            <a:solidFill>
              <a:schemeClr val="tx1"/>
            </a:solidFill>
          </a:endParaRPr>
        </a:p>
      </dgm:t>
    </dgm:pt>
    <dgm:pt modelId="{3831EEBE-2320-45CD-ACD4-62904EF9468A}">
      <dgm:prSet phldrT="[Text]"/>
      <dgm:spPr/>
      <dgm:t>
        <a:bodyPr/>
        <a:lstStyle/>
        <a:p>
          <a:endParaRPr lang="en-GB">
            <a:solidFill>
              <a:schemeClr val="tx1"/>
            </a:solidFill>
          </a:endParaRPr>
        </a:p>
      </dgm:t>
    </dgm:pt>
    <dgm:pt modelId="{240091BE-CA49-44FE-A9DD-851E6F69898B}" type="parTrans" cxnId="{36B84B09-D173-43CC-8067-68B56F8CDFC1}">
      <dgm:prSet/>
      <dgm:spPr/>
      <dgm:t>
        <a:bodyPr/>
        <a:lstStyle/>
        <a:p>
          <a:endParaRPr lang="en-GB">
            <a:solidFill>
              <a:schemeClr val="tx1"/>
            </a:solidFill>
          </a:endParaRPr>
        </a:p>
      </dgm:t>
    </dgm:pt>
    <dgm:pt modelId="{6BDE96E1-095B-483B-BCE1-D447E0463DAE}" type="sibTrans" cxnId="{36B84B09-D173-43CC-8067-68B56F8CDFC1}">
      <dgm:prSet/>
      <dgm:spPr/>
      <dgm:t>
        <a:bodyPr/>
        <a:lstStyle/>
        <a:p>
          <a:endParaRPr lang="en-GB">
            <a:solidFill>
              <a:schemeClr val="tx1"/>
            </a:solidFill>
          </a:endParaRPr>
        </a:p>
      </dgm:t>
    </dgm:pt>
    <dgm:pt modelId="{0F93F394-59F1-4A4C-8359-F1A9FA36CCBB}">
      <dgm:prSet phldrT="[Text]" custT="1"/>
      <dgm:spPr>
        <a:solidFill>
          <a:schemeClr val="accent6">
            <a:lumMod val="60000"/>
            <a:lumOff val="40000"/>
          </a:schemeClr>
        </a:solidFill>
        <a:ln>
          <a:solidFill>
            <a:srgbClr val="00B050"/>
          </a:solidFill>
        </a:ln>
      </dgm:spPr>
      <dgm:t>
        <a:bodyPr/>
        <a:lstStyle/>
        <a:p>
          <a:r>
            <a:rPr lang="en-GB" sz="2400" dirty="0">
              <a:solidFill>
                <a:schemeClr val="tx1"/>
              </a:solidFill>
            </a:rPr>
            <a:t>Managing, Valuing, Monitoring and Evaluating GI</a:t>
          </a:r>
        </a:p>
      </dgm:t>
    </dgm:pt>
    <dgm:pt modelId="{C2B24E62-C5E0-400C-A7F9-B4E279441A32}" type="parTrans" cxnId="{A4575363-08A0-4312-88EF-6B29D12405FC}">
      <dgm:prSet/>
      <dgm:spPr/>
      <dgm:t>
        <a:bodyPr/>
        <a:lstStyle/>
        <a:p>
          <a:endParaRPr lang="en-GB">
            <a:solidFill>
              <a:schemeClr val="tx1"/>
            </a:solidFill>
          </a:endParaRPr>
        </a:p>
      </dgm:t>
    </dgm:pt>
    <dgm:pt modelId="{00A8EB81-F2CC-4E44-9E80-FC68AB981198}" type="sibTrans" cxnId="{A4575363-08A0-4312-88EF-6B29D12405FC}">
      <dgm:prSet/>
      <dgm:spPr/>
      <dgm:t>
        <a:bodyPr/>
        <a:lstStyle/>
        <a:p>
          <a:endParaRPr lang="en-GB">
            <a:solidFill>
              <a:schemeClr val="tx1"/>
            </a:solidFill>
          </a:endParaRPr>
        </a:p>
      </dgm:t>
    </dgm:pt>
    <dgm:pt modelId="{4CE70C79-FB58-49AA-A2A2-430A108CA6A0}" type="pres">
      <dgm:prSet presAssocID="{31F3AC80-3C8B-4AE8-A203-12025C5DE4F0}" presName="outerComposite" presStyleCnt="0">
        <dgm:presLayoutVars>
          <dgm:chMax val="5"/>
          <dgm:dir/>
          <dgm:resizeHandles val="exact"/>
        </dgm:presLayoutVars>
      </dgm:prSet>
      <dgm:spPr/>
    </dgm:pt>
    <dgm:pt modelId="{2955A920-480C-4129-857B-D0D924AF5472}" type="pres">
      <dgm:prSet presAssocID="{31F3AC80-3C8B-4AE8-A203-12025C5DE4F0}" presName="dummyMaxCanvas" presStyleCnt="0">
        <dgm:presLayoutVars/>
      </dgm:prSet>
      <dgm:spPr/>
    </dgm:pt>
    <dgm:pt modelId="{968AE97A-553B-41A2-BC3E-AD3DDB78F1BB}" type="pres">
      <dgm:prSet presAssocID="{31F3AC80-3C8B-4AE8-A203-12025C5DE4F0}" presName="FiveNodes_1" presStyleLbl="node1" presStyleIdx="0" presStyleCnt="5" custLinFactNeighborX="1190" custLinFactNeighborY="-5456">
        <dgm:presLayoutVars>
          <dgm:bulletEnabled val="1"/>
        </dgm:presLayoutVars>
      </dgm:prSet>
      <dgm:spPr/>
    </dgm:pt>
    <dgm:pt modelId="{D3CDD350-4216-44D4-B6EE-47D5E12A3AA4}" type="pres">
      <dgm:prSet presAssocID="{31F3AC80-3C8B-4AE8-A203-12025C5DE4F0}" presName="FiveNodes_2" presStyleLbl="node1" presStyleIdx="1" presStyleCnt="5" custLinFactNeighborX="162" custLinFactNeighborY="435">
        <dgm:presLayoutVars>
          <dgm:bulletEnabled val="1"/>
        </dgm:presLayoutVars>
      </dgm:prSet>
      <dgm:spPr/>
    </dgm:pt>
    <dgm:pt modelId="{F7F7BAB1-919E-401D-A2FC-85AED24E1799}" type="pres">
      <dgm:prSet presAssocID="{31F3AC80-3C8B-4AE8-A203-12025C5DE4F0}" presName="FiveNodes_3" presStyleLbl="node1" presStyleIdx="2" presStyleCnt="5" custLinFactNeighborX="529" custLinFactNeighborY="446">
        <dgm:presLayoutVars>
          <dgm:bulletEnabled val="1"/>
        </dgm:presLayoutVars>
      </dgm:prSet>
      <dgm:spPr/>
    </dgm:pt>
    <dgm:pt modelId="{0833A810-AEC4-48BB-AB62-690ED170D169}" type="pres">
      <dgm:prSet presAssocID="{31F3AC80-3C8B-4AE8-A203-12025C5DE4F0}" presName="FiveNodes_4" presStyleLbl="node1" presStyleIdx="3" presStyleCnt="5" custLinFactNeighborX="-1317" custLinFactNeighborY="-484">
        <dgm:presLayoutVars>
          <dgm:bulletEnabled val="1"/>
        </dgm:presLayoutVars>
      </dgm:prSet>
      <dgm:spPr/>
    </dgm:pt>
    <dgm:pt modelId="{90E02819-B04D-4A16-AB5D-7C0F9883F5E6}" type="pres">
      <dgm:prSet presAssocID="{31F3AC80-3C8B-4AE8-A203-12025C5DE4F0}" presName="FiveNodes_5" presStyleLbl="node1" presStyleIdx="4" presStyleCnt="5" custLinFactNeighborX="400">
        <dgm:presLayoutVars>
          <dgm:bulletEnabled val="1"/>
        </dgm:presLayoutVars>
      </dgm:prSet>
      <dgm:spPr/>
    </dgm:pt>
    <dgm:pt modelId="{ED20B6BC-ABF1-4A23-AD03-CA7795EED33B}" type="pres">
      <dgm:prSet presAssocID="{31F3AC80-3C8B-4AE8-A203-12025C5DE4F0}" presName="FiveConn_1-2" presStyleLbl="fgAccFollowNode1" presStyleIdx="0" presStyleCnt="4">
        <dgm:presLayoutVars>
          <dgm:bulletEnabled val="1"/>
        </dgm:presLayoutVars>
      </dgm:prSet>
      <dgm:spPr/>
    </dgm:pt>
    <dgm:pt modelId="{B05C999C-B215-43BB-AFDC-27BBE1DF309C}" type="pres">
      <dgm:prSet presAssocID="{31F3AC80-3C8B-4AE8-A203-12025C5DE4F0}" presName="FiveConn_2-3" presStyleLbl="fgAccFollowNode1" presStyleIdx="1" presStyleCnt="4">
        <dgm:presLayoutVars>
          <dgm:bulletEnabled val="1"/>
        </dgm:presLayoutVars>
      </dgm:prSet>
      <dgm:spPr/>
    </dgm:pt>
    <dgm:pt modelId="{96EBC28B-F14D-434D-A74B-C6054D7692DD}" type="pres">
      <dgm:prSet presAssocID="{31F3AC80-3C8B-4AE8-A203-12025C5DE4F0}" presName="FiveConn_3-4" presStyleLbl="fgAccFollowNode1" presStyleIdx="2" presStyleCnt="4">
        <dgm:presLayoutVars>
          <dgm:bulletEnabled val="1"/>
        </dgm:presLayoutVars>
      </dgm:prSet>
      <dgm:spPr/>
    </dgm:pt>
    <dgm:pt modelId="{A03A396C-29AB-4401-B296-C3B3BC76D995}" type="pres">
      <dgm:prSet presAssocID="{31F3AC80-3C8B-4AE8-A203-12025C5DE4F0}" presName="FiveConn_4-5" presStyleLbl="fgAccFollowNode1" presStyleIdx="3" presStyleCnt="4">
        <dgm:presLayoutVars>
          <dgm:bulletEnabled val="1"/>
        </dgm:presLayoutVars>
      </dgm:prSet>
      <dgm:spPr/>
    </dgm:pt>
    <dgm:pt modelId="{C511024E-9DB2-4BF7-8C02-1165ECE948D5}" type="pres">
      <dgm:prSet presAssocID="{31F3AC80-3C8B-4AE8-A203-12025C5DE4F0}" presName="FiveNodes_1_text" presStyleLbl="node1" presStyleIdx="4" presStyleCnt="5">
        <dgm:presLayoutVars>
          <dgm:bulletEnabled val="1"/>
        </dgm:presLayoutVars>
      </dgm:prSet>
      <dgm:spPr/>
    </dgm:pt>
    <dgm:pt modelId="{4F65680E-0C8B-4507-BFDE-624C748EA0F0}" type="pres">
      <dgm:prSet presAssocID="{31F3AC80-3C8B-4AE8-A203-12025C5DE4F0}" presName="FiveNodes_2_text" presStyleLbl="node1" presStyleIdx="4" presStyleCnt="5">
        <dgm:presLayoutVars>
          <dgm:bulletEnabled val="1"/>
        </dgm:presLayoutVars>
      </dgm:prSet>
      <dgm:spPr/>
    </dgm:pt>
    <dgm:pt modelId="{782930FE-E5D9-4201-8879-A3E9F248CC40}" type="pres">
      <dgm:prSet presAssocID="{31F3AC80-3C8B-4AE8-A203-12025C5DE4F0}" presName="FiveNodes_3_text" presStyleLbl="node1" presStyleIdx="4" presStyleCnt="5">
        <dgm:presLayoutVars>
          <dgm:bulletEnabled val="1"/>
        </dgm:presLayoutVars>
      </dgm:prSet>
      <dgm:spPr/>
    </dgm:pt>
    <dgm:pt modelId="{4D82B81D-C7CF-4050-A45B-58937091E9F2}" type="pres">
      <dgm:prSet presAssocID="{31F3AC80-3C8B-4AE8-A203-12025C5DE4F0}" presName="FiveNodes_4_text" presStyleLbl="node1" presStyleIdx="4" presStyleCnt="5">
        <dgm:presLayoutVars>
          <dgm:bulletEnabled val="1"/>
        </dgm:presLayoutVars>
      </dgm:prSet>
      <dgm:spPr/>
    </dgm:pt>
    <dgm:pt modelId="{ED259BAC-E373-4A51-9E9E-1030DED49B0D}" type="pres">
      <dgm:prSet presAssocID="{31F3AC80-3C8B-4AE8-A203-12025C5DE4F0}" presName="FiveNodes_5_text" presStyleLbl="node1" presStyleIdx="4" presStyleCnt="5">
        <dgm:presLayoutVars>
          <dgm:bulletEnabled val="1"/>
        </dgm:presLayoutVars>
      </dgm:prSet>
      <dgm:spPr/>
    </dgm:pt>
  </dgm:ptLst>
  <dgm:cxnLst>
    <dgm:cxn modelId="{36B84B09-D173-43CC-8067-68B56F8CDFC1}" srcId="{31F3AC80-3C8B-4AE8-A203-12025C5DE4F0}" destId="{3831EEBE-2320-45CD-ACD4-62904EF9468A}" srcOrd="5" destOrd="0" parTransId="{240091BE-CA49-44FE-A9DD-851E6F69898B}" sibTransId="{6BDE96E1-095B-483B-BCE1-D447E0463DAE}"/>
    <dgm:cxn modelId="{12461F1E-55A1-45AD-9C9A-4EAF2155F486}" type="presOf" srcId="{3B800C0F-15BB-4AAA-AE93-CA643DD31C47}" destId="{D3CDD350-4216-44D4-B6EE-47D5E12A3AA4}" srcOrd="0" destOrd="0" presId="urn:microsoft.com/office/officeart/2005/8/layout/vProcess5"/>
    <dgm:cxn modelId="{3324551F-6AC7-4667-AA28-602C6FB1E596}" type="presOf" srcId="{0F93F394-59F1-4A4C-8359-F1A9FA36CCBB}" destId="{90E02819-B04D-4A16-AB5D-7C0F9883F5E6}" srcOrd="0" destOrd="0" presId="urn:microsoft.com/office/officeart/2005/8/layout/vProcess5"/>
    <dgm:cxn modelId="{14AB3D28-7F35-472E-92EC-3578AC36F74B}" type="presOf" srcId="{0F93F394-59F1-4A4C-8359-F1A9FA36CCBB}" destId="{ED259BAC-E373-4A51-9E9E-1030DED49B0D}" srcOrd="1" destOrd="0" presId="urn:microsoft.com/office/officeart/2005/8/layout/vProcess5"/>
    <dgm:cxn modelId="{17E9BD2A-DD8F-4965-909C-2008B7FF9DFC}" type="presOf" srcId="{DE5C5424-5F25-40DF-9751-2581B9D9F877}" destId="{ED20B6BC-ABF1-4A23-AD03-CA7795EED33B}" srcOrd="0" destOrd="0" presId="urn:microsoft.com/office/officeart/2005/8/layout/vProcess5"/>
    <dgm:cxn modelId="{7B473435-D93B-43BB-900B-B879D1E814DD}" type="presOf" srcId="{31F3AC80-3C8B-4AE8-A203-12025C5DE4F0}" destId="{4CE70C79-FB58-49AA-A2A2-430A108CA6A0}" srcOrd="0" destOrd="0" presId="urn:microsoft.com/office/officeart/2005/8/layout/vProcess5"/>
    <dgm:cxn modelId="{72CD5560-83AC-4CEA-BC06-BA52162AE0EA}" type="presOf" srcId="{B7096880-4BC3-40C8-BBBE-A376BE540112}" destId="{A03A396C-29AB-4401-B296-C3B3BC76D995}" srcOrd="0" destOrd="0" presId="urn:microsoft.com/office/officeart/2005/8/layout/vProcess5"/>
    <dgm:cxn modelId="{A4575363-08A0-4312-88EF-6B29D12405FC}" srcId="{31F3AC80-3C8B-4AE8-A203-12025C5DE4F0}" destId="{0F93F394-59F1-4A4C-8359-F1A9FA36CCBB}" srcOrd="4" destOrd="0" parTransId="{C2B24E62-C5E0-400C-A7F9-B4E279441A32}" sibTransId="{00A8EB81-F2CC-4E44-9E80-FC68AB981198}"/>
    <dgm:cxn modelId="{2BBC2E65-039F-4268-A7CF-6A9EB6B6BF81}" type="presOf" srcId="{C24229BA-29C3-4053-8BA5-88A8E9C18236}" destId="{0833A810-AEC4-48BB-AB62-690ED170D169}" srcOrd="0" destOrd="0" presId="urn:microsoft.com/office/officeart/2005/8/layout/vProcess5"/>
    <dgm:cxn modelId="{BEB8A249-96C9-49FE-89F7-4CCB120D285C}" srcId="{31F3AC80-3C8B-4AE8-A203-12025C5DE4F0}" destId="{C24229BA-29C3-4053-8BA5-88A8E9C18236}" srcOrd="3" destOrd="0" parTransId="{9475707C-03E1-49EE-AB52-0EAF320C1C3B}" sibTransId="{B7096880-4BC3-40C8-BBBE-A376BE540112}"/>
    <dgm:cxn modelId="{CFABD27E-D738-4A86-8FC4-E3097A83CAFB}" srcId="{31F3AC80-3C8B-4AE8-A203-12025C5DE4F0}" destId="{3B800C0F-15BB-4AAA-AE93-CA643DD31C47}" srcOrd="1" destOrd="0" parTransId="{8EE9EA4E-9DF6-4253-8762-8EE2FEA74DF9}" sibTransId="{05C00B3A-C84F-43DD-BD33-DBE0DA547C45}"/>
    <dgm:cxn modelId="{D321DD8F-D384-43E3-A476-2A6CB327233A}" type="presOf" srcId="{05C00B3A-C84F-43DD-BD33-DBE0DA547C45}" destId="{B05C999C-B215-43BB-AFDC-27BBE1DF309C}" srcOrd="0" destOrd="0" presId="urn:microsoft.com/office/officeart/2005/8/layout/vProcess5"/>
    <dgm:cxn modelId="{915E5790-3ED9-4856-8C9A-02EE9804CA81}" type="presOf" srcId="{9E7FC552-8D41-4AFD-A4AC-25146C45B12A}" destId="{968AE97A-553B-41A2-BC3E-AD3DDB78F1BB}" srcOrd="0" destOrd="0" presId="urn:microsoft.com/office/officeart/2005/8/layout/vProcess5"/>
    <dgm:cxn modelId="{D583CF94-ACDE-4BBC-B0F7-D74698EB092C}" type="presOf" srcId="{3B800C0F-15BB-4AAA-AE93-CA643DD31C47}" destId="{4F65680E-0C8B-4507-BFDE-624C748EA0F0}" srcOrd="1" destOrd="0" presId="urn:microsoft.com/office/officeart/2005/8/layout/vProcess5"/>
    <dgm:cxn modelId="{B98E8E97-690C-48F5-9BCA-A988C1662E71}" type="presOf" srcId="{9E7FC552-8D41-4AFD-A4AC-25146C45B12A}" destId="{C511024E-9DB2-4BF7-8C02-1165ECE948D5}" srcOrd="1" destOrd="0" presId="urn:microsoft.com/office/officeart/2005/8/layout/vProcess5"/>
    <dgm:cxn modelId="{9947A89B-38E1-4AF9-BA8B-A0CE0215F05C}" type="presOf" srcId="{C00E2DBB-CDEF-4434-B1D0-FCEF46AC021E}" destId="{782930FE-E5D9-4201-8879-A3E9F248CC40}" srcOrd="1" destOrd="0" presId="urn:microsoft.com/office/officeart/2005/8/layout/vProcess5"/>
    <dgm:cxn modelId="{F96704AF-9B9E-44FF-9121-D915E377467D}" srcId="{31F3AC80-3C8B-4AE8-A203-12025C5DE4F0}" destId="{9E7FC552-8D41-4AFD-A4AC-25146C45B12A}" srcOrd="0" destOrd="0" parTransId="{362AA98D-C22C-4876-8728-661A2D918433}" sibTransId="{DE5C5424-5F25-40DF-9751-2581B9D9F877}"/>
    <dgm:cxn modelId="{05B283CE-670F-4435-9D0B-39F5494C3145}" type="presOf" srcId="{BDD6C515-4E75-4BE4-BCFC-4B081EF6C07F}" destId="{96EBC28B-F14D-434D-A74B-C6054D7692DD}" srcOrd="0" destOrd="0" presId="urn:microsoft.com/office/officeart/2005/8/layout/vProcess5"/>
    <dgm:cxn modelId="{1FAC72D8-5D0C-4AFE-822D-885C8D2B1FA1}" srcId="{31F3AC80-3C8B-4AE8-A203-12025C5DE4F0}" destId="{C00E2DBB-CDEF-4434-B1D0-FCEF46AC021E}" srcOrd="2" destOrd="0" parTransId="{1C337712-81AD-49DF-87EB-ACE532AD8B3F}" sibTransId="{BDD6C515-4E75-4BE4-BCFC-4B081EF6C07F}"/>
    <dgm:cxn modelId="{4C7FEFD8-8A8B-4F34-8306-03F7C8063509}" type="presOf" srcId="{C00E2DBB-CDEF-4434-B1D0-FCEF46AC021E}" destId="{F7F7BAB1-919E-401D-A2FC-85AED24E1799}" srcOrd="0" destOrd="0" presId="urn:microsoft.com/office/officeart/2005/8/layout/vProcess5"/>
    <dgm:cxn modelId="{1D2DA3DF-C8E6-48BB-A604-B6D34C3D56F3}" type="presOf" srcId="{C24229BA-29C3-4053-8BA5-88A8E9C18236}" destId="{4D82B81D-C7CF-4050-A45B-58937091E9F2}" srcOrd="1" destOrd="0" presId="urn:microsoft.com/office/officeart/2005/8/layout/vProcess5"/>
    <dgm:cxn modelId="{B68138CC-4D14-48F8-AF8B-C157EB18673A}" type="presParOf" srcId="{4CE70C79-FB58-49AA-A2A2-430A108CA6A0}" destId="{2955A920-480C-4129-857B-D0D924AF5472}" srcOrd="0" destOrd="0" presId="urn:microsoft.com/office/officeart/2005/8/layout/vProcess5"/>
    <dgm:cxn modelId="{0B9EE48D-4075-4E7C-8A16-717790EC2780}" type="presParOf" srcId="{4CE70C79-FB58-49AA-A2A2-430A108CA6A0}" destId="{968AE97A-553B-41A2-BC3E-AD3DDB78F1BB}" srcOrd="1" destOrd="0" presId="urn:microsoft.com/office/officeart/2005/8/layout/vProcess5"/>
    <dgm:cxn modelId="{8386D6CC-BDCD-4F6E-8DEA-2598FDEA4B55}" type="presParOf" srcId="{4CE70C79-FB58-49AA-A2A2-430A108CA6A0}" destId="{D3CDD350-4216-44D4-B6EE-47D5E12A3AA4}" srcOrd="2" destOrd="0" presId="urn:microsoft.com/office/officeart/2005/8/layout/vProcess5"/>
    <dgm:cxn modelId="{2DB449EB-0D48-41AC-B7CF-AEAA70D39F0F}" type="presParOf" srcId="{4CE70C79-FB58-49AA-A2A2-430A108CA6A0}" destId="{F7F7BAB1-919E-401D-A2FC-85AED24E1799}" srcOrd="3" destOrd="0" presId="urn:microsoft.com/office/officeart/2005/8/layout/vProcess5"/>
    <dgm:cxn modelId="{32AF2EC5-465A-4D81-B8AD-C3A5B798E2C2}" type="presParOf" srcId="{4CE70C79-FB58-49AA-A2A2-430A108CA6A0}" destId="{0833A810-AEC4-48BB-AB62-690ED170D169}" srcOrd="4" destOrd="0" presId="urn:microsoft.com/office/officeart/2005/8/layout/vProcess5"/>
    <dgm:cxn modelId="{D534746C-D953-438D-8A90-F5B46AD838E0}" type="presParOf" srcId="{4CE70C79-FB58-49AA-A2A2-430A108CA6A0}" destId="{90E02819-B04D-4A16-AB5D-7C0F9883F5E6}" srcOrd="5" destOrd="0" presId="urn:microsoft.com/office/officeart/2005/8/layout/vProcess5"/>
    <dgm:cxn modelId="{F29E817C-BDED-431A-9271-FEE482864A8F}" type="presParOf" srcId="{4CE70C79-FB58-49AA-A2A2-430A108CA6A0}" destId="{ED20B6BC-ABF1-4A23-AD03-CA7795EED33B}" srcOrd="6" destOrd="0" presId="urn:microsoft.com/office/officeart/2005/8/layout/vProcess5"/>
    <dgm:cxn modelId="{9A6004B9-1AE9-4D3C-8902-0AF7081C89DF}" type="presParOf" srcId="{4CE70C79-FB58-49AA-A2A2-430A108CA6A0}" destId="{B05C999C-B215-43BB-AFDC-27BBE1DF309C}" srcOrd="7" destOrd="0" presId="urn:microsoft.com/office/officeart/2005/8/layout/vProcess5"/>
    <dgm:cxn modelId="{B4366937-75D2-4DFA-B1AF-4B616EECC844}" type="presParOf" srcId="{4CE70C79-FB58-49AA-A2A2-430A108CA6A0}" destId="{96EBC28B-F14D-434D-A74B-C6054D7692DD}" srcOrd="8" destOrd="0" presId="urn:microsoft.com/office/officeart/2005/8/layout/vProcess5"/>
    <dgm:cxn modelId="{FE15E133-C12C-4C6E-8345-59A9EB49D4A1}" type="presParOf" srcId="{4CE70C79-FB58-49AA-A2A2-430A108CA6A0}" destId="{A03A396C-29AB-4401-B296-C3B3BC76D995}" srcOrd="9" destOrd="0" presId="urn:microsoft.com/office/officeart/2005/8/layout/vProcess5"/>
    <dgm:cxn modelId="{E04ECA5F-FE66-4652-B1DF-45CD9B125F0F}" type="presParOf" srcId="{4CE70C79-FB58-49AA-A2A2-430A108CA6A0}" destId="{C511024E-9DB2-4BF7-8C02-1165ECE948D5}" srcOrd="10" destOrd="0" presId="urn:microsoft.com/office/officeart/2005/8/layout/vProcess5"/>
    <dgm:cxn modelId="{270F69CC-F1EB-4106-BD43-71C19B8DEB03}" type="presParOf" srcId="{4CE70C79-FB58-49AA-A2A2-430A108CA6A0}" destId="{4F65680E-0C8B-4507-BFDE-624C748EA0F0}" srcOrd="11" destOrd="0" presId="urn:microsoft.com/office/officeart/2005/8/layout/vProcess5"/>
    <dgm:cxn modelId="{4C19E8E2-942D-4550-B5E4-665E5C089DF4}" type="presParOf" srcId="{4CE70C79-FB58-49AA-A2A2-430A108CA6A0}" destId="{782930FE-E5D9-4201-8879-A3E9F248CC40}" srcOrd="12" destOrd="0" presId="urn:microsoft.com/office/officeart/2005/8/layout/vProcess5"/>
    <dgm:cxn modelId="{CD3CDC0C-541C-433B-8C00-E8264B602E9F}" type="presParOf" srcId="{4CE70C79-FB58-49AA-A2A2-430A108CA6A0}" destId="{4D82B81D-C7CF-4050-A45B-58937091E9F2}" srcOrd="13" destOrd="0" presId="urn:microsoft.com/office/officeart/2005/8/layout/vProcess5"/>
    <dgm:cxn modelId="{5E9110EB-1888-4BCD-8A30-2210508094AB}" type="presParOf" srcId="{4CE70C79-FB58-49AA-A2A2-430A108CA6A0}" destId="{ED259BAC-E373-4A51-9E9E-1030DED49B0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AE97A-553B-41A2-BC3E-AD3DDB78F1BB}">
      <dsp:nvSpPr>
        <dsp:cNvPr id="0" name=""/>
        <dsp:cNvSpPr/>
      </dsp:nvSpPr>
      <dsp:spPr>
        <a:xfrm>
          <a:off x="62014" y="0"/>
          <a:ext cx="5211275" cy="794246"/>
        </a:xfrm>
        <a:prstGeom prst="roundRect">
          <a:avLst>
            <a:gd name="adj" fmla="val 10000"/>
          </a:avLst>
        </a:prstGeom>
        <a:solidFill>
          <a:srgbClr val="00D661"/>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 Partnership and Vision</a:t>
          </a:r>
        </a:p>
      </dsp:txBody>
      <dsp:txXfrm>
        <a:off x="85277" y="23263"/>
        <a:ext cx="4261294" cy="747720"/>
      </dsp:txXfrm>
    </dsp:sp>
    <dsp:sp modelId="{D3CDD350-4216-44D4-B6EE-47D5E12A3AA4}">
      <dsp:nvSpPr>
        <dsp:cNvPr id="0" name=""/>
        <dsp:cNvSpPr/>
      </dsp:nvSpPr>
      <dsp:spPr>
        <a:xfrm>
          <a:off x="397595" y="908012"/>
          <a:ext cx="5211275" cy="794246"/>
        </a:xfrm>
        <a:prstGeom prst="roundRect">
          <a:avLst>
            <a:gd name="adj" fmla="val 10000"/>
          </a:avLst>
        </a:prstGeom>
        <a:solidFill>
          <a:schemeClr val="accent4">
            <a:lumMod val="40000"/>
            <a:lumOff val="6000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Evidence</a:t>
          </a:r>
        </a:p>
      </dsp:txBody>
      <dsp:txXfrm>
        <a:off x="420858" y="931275"/>
        <a:ext cx="4259335" cy="747720"/>
      </dsp:txXfrm>
    </dsp:sp>
    <dsp:sp modelId="{F7F7BAB1-919E-401D-A2FC-85AED24E1799}">
      <dsp:nvSpPr>
        <dsp:cNvPr id="0" name=""/>
        <dsp:cNvSpPr/>
      </dsp:nvSpPr>
      <dsp:spPr>
        <a:xfrm>
          <a:off x="805874" y="1812658"/>
          <a:ext cx="5211275" cy="794246"/>
        </a:xfrm>
        <a:prstGeom prst="roundRect">
          <a:avLst>
            <a:gd name="adj" fmla="val 10000"/>
          </a:avLst>
        </a:prstGeom>
        <a:solidFill>
          <a:schemeClr val="accent1">
            <a:lumMod val="40000"/>
            <a:lumOff val="6000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Planning Strategically and developing GI Policy</a:t>
          </a:r>
        </a:p>
      </dsp:txBody>
      <dsp:txXfrm>
        <a:off x="829137" y="1835921"/>
        <a:ext cx="4259335" cy="747720"/>
      </dsp:txXfrm>
    </dsp:sp>
    <dsp:sp modelId="{0833A810-AEC4-48BB-AB62-690ED170D169}">
      <dsp:nvSpPr>
        <dsp:cNvPr id="0" name=""/>
        <dsp:cNvSpPr/>
      </dsp:nvSpPr>
      <dsp:spPr>
        <a:xfrm>
          <a:off x="1098828" y="2709829"/>
          <a:ext cx="5211275" cy="794246"/>
        </a:xfrm>
        <a:prstGeom prst="roundRect">
          <a:avLst>
            <a:gd name="adj" fmla="val 10000"/>
          </a:avLst>
        </a:prstGeom>
        <a:solidFill>
          <a:schemeClr val="accent2">
            <a:lumMod val="60000"/>
            <a:lumOff val="4000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Integrating the GI Strategy</a:t>
          </a:r>
        </a:p>
      </dsp:txBody>
      <dsp:txXfrm>
        <a:off x="1122091" y="2733092"/>
        <a:ext cx="4259335" cy="747720"/>
      </dsp:txXfrm>
    </dsp:sp>
    <dsp:sp modelId="{90E02819-B04D-4A16-AB5D-7C0F9883F5E6}">
      <dsp:nvSpPr>
        <dsp:cNvPr id="0" name=""/>
        <dsp:cNvSpPr/>
      </dsp:nvSpPr>
      <dsp:spPr>
        <a:xfrm>
          <a:off x="1556614" y="3618231"/>
          <a:ext cx="5211275" cy="794246"/>
        </a:xfrm>
        <a:prstGeom prst="roundRect">
          <a:avLst>
            <a:gd name="adj" fmla="val 10000"/>
          </a:avLst>
        </a:prstGeom>
        <a:solidFill>
          <a:schemeClr val="accent6">
            <a:lumMod val="60000"/>
            <a:lumOff val="4000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Managing, Valuing, Monitoring and Evaluating GI</a:t>
          </a:r>
        </a:p>
      </dsp:txBody>
      <dsp:txXfrm>
        <a:off x="1579877" y="3641494"/>
        <a:ext cx="4259335" cy="747720"/>
      </dsp:txXfrm>
    </dsp:sp>
    <dsp:sp modelId="{ED20B6BC-ABF1-4A23-AD03-CA7795EED33B}">
      <dsp:nvSpPr>
        <dsp:cNvPr id="0" name=""/>
        <dsp:cNvSpPr/>
      </dsp:nvSpPr>
      <dsp:spPr>
        <a:xfrm>
          <a:off x="4695015" y="580240"/>
          <a:ext cx="516259" cy="516259"/>
        </a:xfrm>
        <a:prstGeom prst="downArrow">
          <a:avLst>
            <a:gd name="adj1" fmla="val 55000"/>
            <a:gd name="adj2" fmla="val 45000"/>
          </a:avLst>
        </a:prstGeom>
        <a:solidFill>
          <a:srgbClr val="78004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dirty="0">
            <a:solidFill>
              <a:schemeClr val="tx1"/>
            </a:solidFill>
          </a:endParaRPr>
        </a:p>
      </dsp:txBody>
      <dsp:txXfrm>
        <a:off x="4811173" y="580240"/>
        <a:ext cx="283943" cy="388485"/>
      </dsp:txXfrm>
    </dsp:sp>
    <dsp:sp modelId="{B05C999C-B215-43BB-AFDC-27BBE1DF309C}">
      <dsp:nvSpPr>
        <dsp:cNvPr id="0" name=""/>
        <dsp:cNvSpPr/>
      </dsp:nvSpPr>
      <dsp:spPr>
        <a:xfrm>
          <a:off x="5084169" y="1484798"/>
          <a:ext cx="516259" cy="516259"/>
        </a:xfrm>
        <a:prstGeom prst="downArrow">
          <a:avLst>
            <a:gd name="adj1" fmla="val 55000"/>
            <a:gd name="adj2" fmla="val 45000"/>
          </a:avLst>
        </a:prstGeom>
        <a:solidFill>
          <a:srgbClr val="78004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dirty="0">
            <a:solidFill>
              <a:schemeClr val="tx1"/>
            </a:solidFill>
          </a:endParaRPr>
        </a:p>
      </dsp:txBody>
      <dsp:txXfrm>
        <a:off x="5200327" y="1484798"/>
        <a:ext cx="283943" cy="388485"/>
      </dsp:txXfrm>
    </dsp:sp>
    <dsp:sp modelId="{96EBC28B-F14D-434D-A74B-C6054D7692DD}">
      <dsp:nvSpPr>
        <dsp:cNvPr id="0" name=""/>
        <dsp:cNvSpPr/>
      </dsp:nvSpPr>
      <dsp:spPr>
        <a:xfrm>
          <a:off x="5473322" y="2376119"/>
          <a:ext cx="516259" cy="516259"/>
        </a:xfrm>
        <a:prstGeom prst="downArrow">
          <a:avLst>
            <a:gd name="adj1" fmla="val 55000"/>
            <a:gd name="adj2" fmla="val 45000"/>
          </a:avLst>
        </a:prstGeom>
        <a:solidFill>
          <a:srgbClr val="78004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dirty="0">
            <a:solidFill>
              <a:schemeClr val="tx1"/>
            </a:solidFill>
          </a:endParaRPr>
        </a:p>
      </dsp:txBody>
      <dsp:txXfrm>
        <a:off x="5589480" y="2376119"/>
        <a:ext cx="283943" cy="388485"/>
      </dsp:txXfrm>
    </dsp:sp>
    <dsp:sp modelId="{A03A396C-29AB-4401-B296-C3B3BC76D995}">
      <dsp:nvSpPr>
        <dsp:cNvPr id="0" name=""/>
        <dsp:cNvSpPr/>
      </dsp:nvSpPr>
      <dsp:spPr>
        <a:xfrm>
          <a:off x="5862476" y="3289502"/>
          <a:ext cx="516259" cy="516259"/>
        </a:xfrm>
        <a:prstGeom prst="downArrow">
          <a:avLst>
            <a:gd name="adj1" fmla="val 55000"/>
            <a:gd name="adj2" fmla="val 45000"/>
          </a:avLst>
        </a:prstGeom>
        <a:solidFill>
          <a:srgbClr val="78004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dirty="0">
            <a:solidFill>
              <a:schemeClr val="tx1"/>
            </a:solidFill>
          </a:endParaRPr>
        </a:p>
      </dsp:txBody>
      <dsp:txXfrm>
        <a:off x="5978634" y="3289502"/>
        <a:ext cx="283943" cy="38848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264D9-CEBA-41B8-9E6E-34D4DA348198}" type="datetimeFigureOut">
              <a:rPr lang="en-GB" smtClean="0"/>
              <a:t>05/06/2023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48B3B-09C9-424B-BF25-900CDA4ED7B9}" type="slidenum">
              <a:rPr lang="en-GB" smtClean="0"/>
              <a:t>‹#›</a:t>
            </a:fld>
            <a:endParaRPr lang="en-GB" dirty="0"/>
          </a:p>
        </p:txBody>
      </p:sp>
    </p:spTree>
    <p:extLst>
      <p:ext uri="{BB962C8B-B14F-4D97-AF65-F5344CB8AC3E}">
        <p14:creationId xmlns:p14="http://schemas.microsoft.com/office/powerpoint/2010/main" val="3101551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esignatedsites.naturalengland.org.uk/GreenInfrastructure/GIStandards.aspx"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gov.uk/government/publications/national-design-guide" TargetMode="External"/><Relationship Id="rId5" Type="http://schemas.openxmlformats.org/officeDocument/2006/relationships/hyperlink" Target="https://www.gov.uk/government/publications/national-model-design-code" TargetMode="External"/><Relationship Id="rId4" Type="http://schemas.openxmlformats.org/officeDocument/2006/relationships/hyperlink" Target="https://designatedsites.naturalengland.org.uk/GreenInfrastructure/Home.aspx"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dirty="0">
                <a:latin typeface="Arial" panose="020B0604020202020204" pitchFamily="34" charset="0"/>
                <a:cs typeface="Arial" panose="020B0604020202020204" pitchFamily="34" charset="0"/>
              </a:rPr>
              <a:t>Many thanks for inviting me this morning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dirty="0">
                <a:latin typeface="Arial" panose="020B0604020202020204" pitchFamily="34" charset="0"/>
                <a:cs typeface="Arial" panose="020B0604020202020204" pitchFamily="34" charset="0"/>
              </a:rPr>
              <a:t>I’m very pleased to join you to focus on GI and Climate change.  in this presentation I’m going to  talk through the new GI Framework of Principles and Standards for England and how it can help to </a:t>
            </a:r>
            <a:r>
              <a:rPr lang="en-GB" sz="1200" dirty="0">
                <a:effectLst/>
                <a:latin typeface="Arial" panose="020B0604020202020204" pitchFamily="34" charset="0"/>
                <a:ea typeface="Times New Roman" panose="02020603050405020304" pitchFamily="18" charset="0"/>
                <a:cs typeface="Arial" panose="020B0604020202020204" pitchFamily="34" charset="0"/>
              </a:rPr>
              <a:t>achieve climate change mitigation and adaptation.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baseline="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Arial" panose="020B0604020202020204" pitchFamily="34" charset="0"/>
                <a:ea typeface="Times New Roman" panose="02020603050405020304" pitchFamily="18" charset="0"/>
                <a:cs typeface="Arial" panose="020B0604020202020204" pitchFamily="34" charset="0"/>
              </a:rPr>
              <a:t>As the environmental Improvement Plan says   </a:t>
            </a:r>
            <a:r>
              <a:rPr lang="en-GB" sz="1200" dirty="0">
                <a:latin typeface="Arial" panose="020B0604020202020204" pitchFamily="34" charset="0"/>
                <a:cs typeface="Arial" panose="020B0604020202020204" pitchFamily="34" charset="0"/>
              </a:rPr>
              <a:t>Climate change will impact on our ecosystems but we can only reach net zero with Nature-based Solutions. The GI approach of strategically planned environmental</a:t>
            </a:r>
            <a:r>
              <a:rPr lang="en-GB" sz="1200" dirty="0">
                <a:effectLst/>
                <a:latin typeface="Arial" panose="020B0604020202020204" pitchFamily="34" charset="0"/>
                <a:ea typeface="Times New Roman" panose="02020603050405020304" pitchFamily="18" charset="0"/>
                <a:cs typeface="Arial" panose="020B0604020202020204" pitchFamily="34" charset="0"/>
              </a:rPr>
              <a:t> Improvement Plan says commitment to </a:t>
            </a:r>
            <a:r>
              <a:rPr lang="en-GB" sz="1200" b="1" dirty="0">
                <a:latin typeface="Arial" panose="020B0604020202020204" pitchFamily="34" charset="0"/>
                <a:cs typeface="Arial" panose="020B0604020202020204" pitchFamily="34" charset="0"/>
              </a:rPr>
              <a:t>Take all possible action to mitigate climate change, while adapting to reduce its impact.</a:t>
            </a:r>
            <a:r>
              <a:rPr lang="en-GB" sz="1200" b="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latin typeface="Arial" panose="020B0604020202020204" pitchFamily="34" charset="0"/>
                <a:cs typeface="Arial" panose="020B0604020202020204" pitchFamily="34" charset="0"/>
              </a:rPr>
              <a:t>multifunctional GI  is fundamental to mitigating and adapting to climate change especially in our towns and cities.   </a:t>
            </a:r>
            <a:endParaRPr lang="en-GB" altLang="en-US" dirty="0"/>
          </a:p>
        </p:txBody>
      </p:sp>
      <p:sp>
        <p:nvSpPr>
          <p:cNvPr id="4" name="Slide Number Placeholder 3"/>
          <p:cNvSpPr>
            <a:spLocks noGrp="1"/>
          </p:cNvSpPr>
          <p:nvPr>
            <p:ph type="sldNum" sz="quarter" idx="10"/>
          </p:nvPr>
        </p:nvSpPr>
        <p:spPr/>
        <p:txBody>
          <a:bodyPr/>
          <a:lstStyle/>
          <a:p>
            <a:fld id="{EC848B3B-09C9-424B-BF25-900CDA4ED7B9}" type="slidenum">
              <a:rPr lang="en-GB" smtClean="0"/>
              <a:t>1</a:t>
            </a:fld>
            <a:endParaRPr lang="en-GB" dirty="0"/>
          </a:p>
        </p:txBody>
      </p:sp>
    </p:spTree>
    <p:extLst>
      <p:ext uri="{BB962C8B-B14F-4D97-AF65-F5344CB8AC3E}">
        <p14:creationId xmlns:p14="http://schemas.microsoft.com/office/powerpoint/2010/main" val="3815341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latin typeface="Arial" panose="020B0604020202020204" pitchFamily="34" charset="0"/>
                <a:cs typeface="Arial" panose="020B0604020202020204" pitchFamily="34" charset="0"/>
              </a:rPr>
              <a:t>The Urban Greening Factor Standard aims </a:t>
            </a:r>
            <a:r>
              <a:rPr lang="en-GB" sz="1200" dirty="0">
                <a:effectLst/>
                <a:latin typeface="Arial" panose="020B0604020202020204" pitchFamily="34" charset="0"/>
                <a:ea typeface="Arial" panose="020B0604020202020204" pitchFamily="34" charset="0"/>
                <a:cs typeface="Arial" panose="020B0604020202020204" pitchFamily="34" charset="0"/>
              </a:rPr>
              <a:t>to increase the level of greening and Green Infrastructure  in developments and in urban environments more widely, to improve their resilience,  sustainability and biodiversity.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rial" panose="020B0604020202020204" pitchFamily="34" charset="0"/>
                <a:cs typeface="Arial" panose="020B0604020202020204" pitchFamily="34" charset="0"/>
              </a:rPr>
              <a:t>By urban greening we mean the </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Vegetation ground cover, including trees,</a:t>
            </a:r>
            <a:r>
              <a:rPr lang="en-GB" sz="1200" dirty="0">
                <a:effectLst/>
                <a:latin typeface="Arial" panose="020B0604020202020204" pitchFamily="34" charset="0"/>
                <a:ea typeface="Arial" panose="020B0604020202020204" pitchFamily="34" charset="0"/>
                <a:cs typeface="Arial" panose="020B0604020202020204" pitchFamily="34" charset="0"/>
              </a:rPr>
              <a:t> </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soil and water, </a:t>
            </a:r>
            <a:r>
              <a:rPr lang="en-GB" sz="1200" dirty="0">
                <a:effectLst/>
                <a:latin typeface="Arial" panose="020B0604020202020204" pitchFamily="34" charset="0"/>
                <a:ea typeface="Arial" panose="020B0604020202020204" pitchFamily="34" charset="0"/>
                <a:cs typeface="Arial" panose="020B0604020202020204" pitchFamily="34" charset="0"/>
              </a:rPr>
              <a:t>and also green roofs and walls,  as opposed to </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sealed man-made surfaces.</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rial" panose="020B0604020202020204" pitchFamily="34" charset="0"/>
                <a:cs typeface="Arial" panose="020B0604020202020204" pitchFamily="34" charset="0"/>
              </a:rPr>
              <a:t>This standards says that there is should be least </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40% average green cover in urban residential neighbourhoods,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And No net loss of green cover in urban neighbourhoods  generally</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rial" panose="020B0604020202020204" pitchFamily="34" charset="0"/>
                <a:cs typeface="Arial" panose="020B0604020202020204" pitchFamily="34" charset="0"/>
              </a:rPr>
              <a:t>For Major developments, we’ve developed a new national Urban Greening factor.  This is a new type of Planning tool, and local planning authorities can adopt UGF policies that set a minimum Green Infrastructure  score for planning approval,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rial" panose="020B0604020202020204" pitchFamily="34" charset="0"/>
                <a:cs typeface="Arial" panose="020B0604020202020204" pitchFamily="34" charset="0"/>
              </a:rPr>
              <a:t>------------------------</a:t>
            </a:r>
          </a:p>
          <a:p>
            <a:endParaRPr lang="en-GB" dirty="0"/>
          </a:p>
        </p:txBody>
      </p:sp>
      <p:sp>
        <p:nvSpPr>
          <p:cNvPr id="4" name="Slide Number Placeholder 3"/>
          <p:cNvSpPr>
            <a:spLocks noGrp="1"/>
          </p:cNvSpPr>
          <p:nvPr>
            <p:ph type="sldNum" sz="quarter" idx="5"/>
          </p:nvPr>
        </p:nvSpPr>
        <p:spPr/>
        <p:txBody>
          <a:bodyPr/>
          <a:lstStyle/>
          <a:p>
            <a:fld id="{EC848B3B-09C9-424B-BF25-900CDA4ED7B9}" type="slidenum">
              <a:rPr lang="en-GB" smtClean="0"/>
              <a:t>10</a:t>
            </a:fld>
            <a:endParaRPr lang="en-GB" dirty="0"/>
          </a:p>
        </p:txBody>
      </p:sp>
    </p:spTree>
    <p:extLst>
      <p:ext uri="{BB962C8B-B14F-4D97-AF65-F5344CB8AC3E}">
        <p14:creationId xmlns:p14="http://schemas.microsoft.com/office/powerpoint/2010/main" val="4070880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The UGF can improve the resilience and sustainability of urban districts by increasing the delivery of ecosystem services including  surface water management, air quality regulation and carbon sequestration, </a:t>
            </a:r>
          </a:p>
          <a:p>
            <a:pPr>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The UGF is applied through a simple calculation to give a  GI score  reflecting the proportion and quality of GI in the development site</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Arial" panose="020B0604020202020204" pitchFamily="34" charset="0"/>
                <a:ea typeface="Calibri" panose="020F0502020204030204" pitchFamily="34" charset="0"/>
                <a:cs typeface="Arial" panose="020B0604020202020204" pitchFamily="34" charset="0"/>
              </a:rPr>
              <a:t>There are 2  components</a:t>
            </a:r>
          </a:p>
          <a:p>
            <a:pPr marL="533400" indent="-352425">
              <a:buFont typeface="Arial" pitchFamily="34" charset="0"/>
              <a:buChar char="•"/>
            </a:pPr>
            <a:r>
              <a:rPr lang="en-GB" sz="1200" b="1" dirty="0">
                <a:effectLst/>
                <a:latin typeface="Arial" panose="020B0604020202020204" pitchFamily="34" charset="0"/>
                <a:ea typeface="Calibri" panose="020F0502020204030204" pitchFamily="34" charset="0"/>
                <a:cs typeface="Arial" panose="020B0604020202020204" pitchFamily="34" charset="0"/>
              </a:rPr>
              <a:t>Target scores for urban greening as we saw on the previous slide  </a:t>
            </a:r>
          </a:p>
          <a:p>
            <a:pPr marL="533400" indent="-352425">
              <a:buFont typeface="Arial" pitchFamily="34" charset="0"/>
              <a:buChar char="•"/>
            </a:pPr>
            <a:r>
              <a:rPr lang="en-GB" sz="1200" b="1" dirty="0">
                <a:effectLst/>
                <a:latin typeface="Arial" panose="020B0604020202020204" pitchFamily="34" charset="0"/>
                <a:ea typeface="Calibri" panose="020F0502020204030204" pitchFamily="34" charset="0"/>
                <a:cs typeface="Arial" panose="020B0604020202020204" pitchFamily="34" charset="0"/>
              </a:rPr>
              <a:t>Weighted   surface cover types</a:t>
            </a:r>
            <a:r>
              <a:rPr lang="en-GB" sz="1200" dirty="0">
                <a:effectLst/>
                <a:latin typeface="Arial" panose="020B0604020202020204" pitchFamily="34" charset="0"/>
                <a:ea typeface="Calibri" panose="020F0502020204030204" pitchFamily="34" charset="0"/>
                <a:cs typeface="Arial" panose="020B0604020202020204" pitchFamily="34" charset="0"/>
              </a:rPr>
              <a:t>, in the 4 groups shown here. Each surface cover type is given a weighting called a factor according to its value for  nature and the range of ES it delivers.   Minimum 0  for sealed Man- made surface and maximum of 1 for semi-natural habitat. </a:t>
            </a:r>
          </a:p>
          <a:p>
            <a:pPr marL="0" lvl="0" indent="0">
              <a:lnSpc>
                <a:spcPct val="115000"/>
              </a:lnSpc>
              <a:spcBef>
                <a:spcPts val="1200"/>
              </a:spcBef>
              <a:spcAft>
                <a:spcPts val="600"/>
              </a:spcAft>
              <a:buFont typeface="+mj-lt"/>
              <a:buNone/>
            </a:pPr>
            <a:r>
              <a:rPr lang="en-GB" dirty="0">
                <a:latin typeface="Arial" panose="020B0604020202020204" pitchFamily="34" charset="0"/>
                <a:cs typeface="Arial" panose="020B0604020202020204" pitchFamily="34" charset="0"/>
              </a:rPr>
              <a:t>----------</a:t>
            </a:r>
          </a:p>
          <a:p>
            <a:r>
              <a:rPr lang="en-GB" sz="1200" b="1" dirty="0">
                <a:solidFill>
                  <a:srgbClr val="00B050"/>
                </a:solidFill>
                <a:latin typeface="Arial" panose="020B0604020202020204" pitchFamily="34" charset="0"/>
                <a:cs typeface="Arial" panose="020B0604020202020204" pitchFamily="34" charset="0"/>
              </a:rPr>
              <a:t>Applied to ‘Major Developments’ (Planning Act 2015)</a:t>
            </a:r>
          </a:p>
          <a:p>
            <a:pPr marL="533400" indent="-352425">
              <a:buFont typeface="Arial" pitchFamily="34" charset="0"/>
              <a:buChar char="•"/>
            </a:pPr>
            <a:r>
              <a:rPr lang="en-GB" sz="1200" b="1" dirty="0">
                <a:latin typeface="Arial" panose="020B0604020202020204" pitchFamily="34" charset="0"/>
                <a:cs typeface="Arial" panose="020B0604020202020204" pitchFamily="34" charset="0"/>
              </a:rPr>
              <a:t>Housing development - 10 dwellings or more, or where the area of the site is 0.5 hectares or more.</a:t>
            </a:r>
          </a:p>
          <a:p>
            <a:pPr marL="533400" indent="-352425">
              <a:buFont typeface="Arial" pitchFamily="34" charset="0"/>
              <a:buChar char="•"/>
            </a:pPr>
            <a:r>
              <a:rPr lang="en-GB" sz="1200" b="1" dirty="0">
                <a:latin typeface="Arial" panose="020B0604020202020204" pitchFamily="34" charset="0"/>
                <a:cs typeface="Arial" panose="020B0604020202020204" pitchFamily="34" charset="0"/>
              </a:rPr>
              <a:t>Other development - where the floor space is 1,000 square metres or more, or the site is 1.0 hectares or more.</a:t>
            </a:r>
          </a:p>
          <a:p>
            <a:endParaRPr lang="en-GB" dirty="0"/>
          </a:p>
        </p:txBody>
      </p:sp>
      <p:sp>
        <p:nvSpPr>
          <p:cNvPr id="4" name="Slide Number Placeholder 3"/>
          <p:cNvSpPr>
            <a:spLocks noGrp="1"/>
          </p:cNvSpPr>
          <p:nvPr>
            <p:ph type="sldNum" sz="quarter" idx="10"/>
          </p:nvPr>
        </p:nvSpPr>
        <p:spPr/>
        <p:txBody>
          <a:bodyPr/>
          <a:lstStyle/>
          <a:p>
            <a:fld id="{3D891D50-1296-4EAF-969C-411266A5E634}" type="slidenum">
              <a:rPr lang="en-GB" smtClean="0"/>
              <a:t>11</a:t>
            </a:fld>
            <a:endParaRPr lang="en-GB" dirty="0"/>
          </a:p>
        </p:txBody>
      </p:sp>
      <p:sp>
        <p:nvSpPr>
          <p:cNvPr id="5" name="Date Placeholder 4"/>
          <p:cNvSpPr>
            <a:spLocks noGrp="1"/>
          </p:cNvSpPr>
          <p:nvPr>
            <p:ph type="dt" idx="11"/>
          </p:nvPr>
        </p:nvSpPr>
        <p:spPr/>
        <p:txBody>
          <a:bodyPr/>
          <a:lstStyle/>
          <a:p>
            <a:r>
              <a:rPr lang="en-US" dirty="0"/>
              <a:t>07/07/22</a:t>
            </a:r>
            <a:endParaRPr lang="en-GB" dirty="0"/>
          </a:p>
        </p:txBody>
      </p:sp>
      <p:sp>
        <p:nvSpPr>
          <p:cNvPr id="6" name="Footer Placeholder 5"/>
          <p:cNvSpPr>
            <a:spLocks noGrp="1"/>
          </p:cNvSpPr>
          <p:nvPr>
            <p:ph type="ftr" sz="quarter" idx="12"/>
          </p:nvPr>
        </p:nvSpPr>
        <p:spPr/>
        <p:txBody>
          <a:bodyPr/>
          <a:lstStyle/>
          <a:p>
            <a:r>
              <a:rPr lang="en-GB" dirty="0"/>
              <a:t>Defra/NE GI Standards Framework</a:t>
            </a:r>
          </a:p>
        </p:txBody>
      </p:sp>
      <p:sp>
        <p:nvSpPr>
          <p:cNvPr id="7" name="Header Placeholder 6"/>
          <p:cNvSpPr>
            <a:spLocks noGrp="1"/>
          </p:cNvSpPr>
          <p:nvPr>
            <p:ph type="hdr" sz="quarter" idx="13"/>
          </p:nvPr>
        </p:nvSpPr>
        <p:spPr/>
        <p:txBody>
          <a:bodyPr/>
          <a:lstStyle/>
          <a:p>
            <a:r>
              <a:rPr lang="en-GB" dirty="0"/>
              <a:t>ASELA Urban Greening / Urban Greening Factors</a:t>
            </a:r>
          </a:p>
        </p:txBody>
      </p:sp>
    </p:spTree>
    <p:extLst>
      <p:ext uri="{BB962C8B-B14F-4D97-AF65-F5344CB8AC3E}">
        <p14:creationId xmlns:p14="http://schemas.microsoft.com/office/powerpoint/2010/main" val="602701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Bef>
                <a:spcPts val="1200"/>
              </a:spcBef>
              <a:spcAft>
                <a:spcPts val="600"/>
              </a:spcAft>
              <a:buFont typeface="+mj-lt"/>
              <a:buNone/>
            </a:pPr>
            <a:r>
              <a:rPr lang="en-GB" sz="1200" dirty="0">
                <a:effectLst/>
                <a:latin typeface="Arial" panose="020B0604020202020204" pitchFamily="34" charset="0"/>
                <a:ea typeface="Calibri" panose="020F0502020204030204" pitchFamily="34" charset="0"/>
                <a:cs typeface="Arial" panose="020B0604020202020204" pitchFamily="34" charset="0"/>
              </a:rPr>
              <a:t>The UGF score for the development is calculated by multiplying the area of each surface cover type by its factor; </a:t>
            </a:r>
          </a:p>
          <a:p>
            <a:pPr marL="0" lvl="0" indent="0">
              <a:lnSpc>
                <a:spcPct val="115000"/>
              </a:lnSpc>
              <a:spcBef>
                <a:spcPts val="1200"/>
              </a:spcBef>
              <a:spcAft>
                <a:spcPts val="600"/>
              </a:spcAft>
              <a:buFont typeface="+mj-lt"/>
              <a:buNone/>
            </a:pPr>
            <a:r>
              <a:rPr lang="en-GB" sz="1200" dirty="0">
                <a:effectLst/>
                <a:latin typeface="Arial" panose="020B0604020202020204" pitchFamily="34" charset="0"/>
                <a:ea typeface="Calibri" panose="020F0502020204030204" pitchFamily="34" charset="0"/>
                <a:cs typeface="Arial" panose="020B0604020202020204" pitchFamily="34" charset="0"/>
              </a:rPr>
              <a:t>each figure is then added together and divided by the total area within the development site boundary .  </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540385" indent="-540385">
              <a:lnSpc>
                <a:spcPct val="115000"/>
              </a:lnSpc>
              <a:spcBef>
                <a:spcPts val="1200"/>
              </a:spcBef>
              <a:spcAft>
                <a:spcPts val="600"/>
              </a:spcAft>
            </a:pPr>
            <a:r>
              <a:rPr lang="en-GB" sz="1200" dirty="0">
                <a:effectLst/>
                <a:latin typeface="Arial" panose="020B0604020202020204" pitchFamily="34" charset="0"/>
                <a:ea typeface="Calibri" panose="020F0502020204030204" pitchFamily="34" charset="0"/>
                <a:cs typeface="Arial" panose="020B0604020202020204" pitchFamily="34" charset="0"/>
              </a:rPr>
              <a:t>The resulting score is then compared with the target UGF score for the development site, which has been set by the planning policy and the score indicates whether the urban greening proposals achieve, exceed or fail to meet the defined target.</a:t>
            </a:r>
          </a:p>
          <a:p>
            <a:pPr marL="540385" indent="-540385">
              <a:lnSpc>
                <a:spcPct val="115000"/>
              </a:lnSpc>
              <a:spcBef>
                <a:spcPts val="1200"/>
              </a:spcBef>
              <a:spcAft>
                <a:spcPts val="600"/>
              </a:spcAft>
            </a:pPr>
            <a:r>
              <a:rPr lang="en-GB" sz="1200" dirty="0">
                <a:effectLst/>
                <a:latin typeface="Arial" panose="020B0604020202020204" pitchFamily="34" charset="0"/>
                <a:ea typeface="Calibri" panose="020F0502020204030204" pitchFamily="34" charset="0"/>
                <a:cs typeface="Arial" panose="020B0604020202020204" pitchFamily="34" charset="0"/>
              </a:rPr>
              <a:t>This slide provides a worked example of how the UGF is calculated for a theoretical site.</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53975" marR="53975">
              <a:lnSpc>
                <a:spcPct val="115000"/>
              </a:lnSpc>
              <a:spcBef>
                <a:spcPts val="1200"/>
              </a:spcBef>
              <a:spcAft>
                <a:spcPts val="600"/>
              </a:spcAft>
            </a:pPr>
            <a:r>
              <a:rPr lang="en-GB" sz="1200" b="1" dirty="0">
                <a:effectLst/>
                <a:latin typeface="Arial" panose="020B0604020202020204" pitchFamily="34" charset="0"/>
                <a:ea typeface="Calibri" panose="020F0502020204030204" pitchFamily="34" charset="0"/>
                <a:cs typeface="Arial" panose="020B0604020202020204" pitchFamily="34" charset="0"/>
              </a:rPr>
              <a:t>It gives a UGF score  of 0.46 – which  would meet the target score NE recommends for residential developments </a:t>
            </a:r>
            <a:endParaRPr lang="en-GB" sz="12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C848B3B-09C9-424B-BF25-900CDA4ED7B9}" type="slidenum">
              <a:rPr lang="en-GB" smtClean="0"/>
              <a:t>12</a:t>
            </a:fld>
            <a:endParaRPr lang="en-GB" dirty="0"/>
          </a:p>
        </p:txBody>
      </p:sp>
    </p:spTree>
    <p:extLst>
      <p:ext uri="{BB962C8B-B14F-4D97-AF65-F5344CB8AC3E}">
        <p14:creationId xmlns:p14="http://schemas.microsoft.com/office/powerpoint/2010/main" val="68051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Finally,  the Urban Tree Canopy Cover Standard which we’re developing with the Forestry Commission.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This promotes an increase in tree cover for the many benefits that trees can provide in towns and cities   </a:t>
            </a:r>
            <a:r>
              <a:rPr lang="en-GB" sz="1200" b="0" i="0" dirty="0">
                <a:solidFill>
                  <a:srgbClr val="212529"/>
                </a:solidFill>
                <a:effectLst/>
                <a:latin typeface="Arial" panose="020B0604020202020204" pitchFamily="34" charset="0"/>
                <a:cs typeface="Arial" panose="020B0604020202020204" pitchFamily="34" charset="0"/>
              </a:rPr>
              <a:t>such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12529"/>
                </a:solidFill>
                <a:effectLst/>
                <a:latin typeface="Arial" panose="020B0604020202020204" pitchFamily="34" charset="0"/>
                <a:cs typeface="Arial" panose="020B0604020202020204" pitchFamily="34" charset="0"/>
              </a:rPr>
              <a:t>sequestering carbon;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12529"/>
                </a:solidFill>
                <a:effectLst/>
                <a:latin typeface="Arial" panose="020B0604020202020204" pitchFamily="34" charset="0"/>
                <a:cs typeface="Arial" panose="020B0604020202020204" pitchFamily="34" charset="0"/>
              </a:rPr>
              <a:t>providing shade and evapotranspiration that can help reduce daytime temperatures in urban areas, and provide health benefits by cooling during heat waves;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12529"/>
                </a:solidFill>
                <a:effectLst/>
                <a:latin typeface="Arial" panose="020B0604020202020204" pitchFamily="34" charset="0"/>
                <a:cs typeface="Arial" panose="020B0604020202020204" pitchFamily="34" charset="0"/>
              </a:rPr>
              <a:t>slow down rainwater run off to help reduce flood risk. </a:t>
            </a:r>
            <a:endParaRPr lang="en-GB" sz="1200" dirty="0">
              <a:latin typeface="Arial" panose="020B0604020202020204" pitchFamily="34" charset="0"/>
              <a:cs typeface="Arial" panose="020B0604020202020204" pitchFamily="34" charset="0"/>
            </a:endParaRPr>
          </a:p>
          <a:p>
            <a:pPr>
              <a:lnSpc>
                <a:spcPct val="100000"/>
              </a:lnSpc>
            </a:pPr>
            <a:endParaRPr lang="en-GB" sz="1200" b="1" i="0" u="none" strike="noStrike" baseline="0" dirty="0">
              <a:latin typeface="Arial" panose="020B0604020202020204" pitchFamily="34" charset="0"/>
              <a:cs typeface="Arial" panose="020B0604020202020204" pitchFamily="34" charset="0"/>
            </a:endParaRPr>
          </a:p>
          <a:p>
            <a:pPr>
              <a:lnSpc>
                <a:spcPct val="100000"/>
              </a:lnSpc>
            </a:pPr>
            <a:r>
              <a:rPr lang="en-GB" sz="1200" b="1" i="0" u="none" strike="noStrike" baseline="0" dirty="0">
                <a:latin typeface="Arial" panose="020B0604020202020204" pitchFamily="34" charset="0"/>
                <a:cs typeface="Arial" panose="020B0604020202020204" pitchFamily="34" charset="0"/>
              </a:rPr>
              <a:t>At an Area-wide level the </a:t>
            </a:r>
            <a:r>
              <a:rPr lang="en-GB" sz="1200" dirty="0">
                <a:effectLst/>
                <a:latin typeface="Arial" panose="020B0604020202020204" pitchFamily="34" charset="0"/>
                <a:ea typeface="Arial" panose="020B0604020202020204" pitchFamily="34" charset="0"/>
                <a:cs typeface="Arial" panose="020B0604020202020204" pitchFamily="34" charset="0"/>
              </a:rPr>
              <a:t>Local authorities should measure their baseline tree canopy cover and then </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set a target to </a:t>
            </a:r>
            <a:r>
              <a:rPr lang="en-GB" sz="1200" dirty="0">
                <a:effectLst/>
                <a:latin typeface="Arial" panose="020B0604020202020204" pitchFamily="34" charset="0"/>
                <a:ea typeface="Arial" panose="020B0604020202020204" pitchFamily="34" charset="0"/>
                <a:cs typeface="Arial" panose="020B0604020202020204" pitchFamily="34" charset="0"/>
              </a:rPr>
              <a:t>increase it by an agreed percentage. The standard is in this form to respond to the wide variability in tree canopy cover in different places.  </a:t>
            </a:r>
          </a:p>
          <a:p>
            <a:pPr marL="0" lvl="0" indent="0">
              <a:lnSpc>
                <a:spcPct val="115000"/>
              </a:lnSpc>
              <a:buFont typeface="Arial" panose="020B0604020202020204" pitchFamily="34" charset="0"/>
              <a:buNone/>
              <a:tabLst>
                <a:tab pos="772160" algn="l"/>
              </a:tabLst>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Major development should be designed to meet these tree canopy cover targets</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5000"/>
              </a:lnSpc>
              <a:spcAft>
                <a:spcPts val="600"/>
              </a:spcAft>
              <a:buFont typeface="Arial" panose="020B0604020202020204" pitchFamily="34" charset="0"/>
              <a:buChar char="•"/>
              <a:tabLst>
                <a:tab pos="772160" algn="l"/>
              </a:tabLst>
            </a:pPr>
            <a:r>
              <a:rPr lang="en-GB" sz="1200" dirty="0">
                <a:effectLst/>
                <a:latin typeface="Arial" panose="020B0604020202020204" pitchFamily="34" charset="0"/>
                <a:ea typeface="Arial" panose="020B0604020202020204" pitchFamily="34" charset="0"/>
                <a:cs typeface="Arial" panose="020B0604020202020204" pitchFamily="34" charset="0"/>
              </a:rPr>
              <a:t>New and existing trees should be incorporated into new developments and </a:t>
            </a:r>
          </a:p>
          <a:p>
            <a:pPr marL="342900" marR="0" lvl="0" indent="-342900" algn="l" defTabSz="914400" rtl="0" eaLnBrk="1" fontAlgn="auto" latinLnBrk="0" hangingPunct="1">
              <a:lnSpc>
                <a:spcPct val="115000"/>
              </a:lnSpc>
              <a:spcBef>
                <a:spcPts val="0"/>
              </a:spcBef>
              <a:spcAft>
                <a:spcPts val="600"/>
              </a:spcAft>
              <a:buClrTx/>
              <a:buSzTx/>
              <a:buFont typeface="Arial" panose="020B0604020202020204" pitchFamily="34" charset="0"/>
              <a:buChar char="•"/>
              <a:tabLst>
                <a:tab pos="772160" algn="l"/>
              </a:tabLst>
              <a:defRPr/>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new streets should be tree lined.</a:t>
            </a:r>
          </a:p>
          <a:p>
            <a:pPr marL="0" marR="0" lvl="0" indent="0" algn="l" defTabSz="914400" rtl="0" eaLnBrk="1" fontAlgn="auto" latinLnBrk="0" hangingPunct="1">
              <a:lnSpc>
                <a:spcPct val="115000"/>
              </a:lnSpc>
              <a:spcBef>
                <a:spcPts val="0"/>
              </a:spcBef>
              <a:spcAft>
                <a:spcPts val="600"/>
              </a:spcAft>
              <a:buClrTx/>
              <a:buSzTx/>
              <a:buFont typeface="Arial" panose="020B0604020202020204" pitchFamily="34" charset="0"/>
              <a:buNone/>
              <a:tabLst>
                <a:tab pos="772160" algn="l"/>
              </a:tabLst>
              <a:defRPr/>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We’ll provide additional guidance  e.g. on planting the right trees in the right places and biosecurity</a:t>
            </a:r>
          </a:p>
          <a:p>
            <a:pPr marL="342900" lvl="0" indent="-342900">
              <a:lnSpc>
                <a:spcPct val="115000"/>
              </a:lnSpc>
              <a:spcAft>
                <a:spcPts val="600"/>
              </a:spcAft>
              <a:buFont typeface="Arial" panose="020B0604020202020204" pitchFamily="34" charset="0"/>
              <a:buChar char="•"/>
              <a:tabLst>
                <a:tab pos="772160" algn="l"/>
              </a:tabLst>
            </a:pPr>
            <a:endPar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600"/>
              </a:spcAft>
              <a:buClrTx/>
              <a:buSzTx/>
              <a:buFont typeface="Arial" panose="020B0604020202020204" pitchFamily="34" charset="0"/>
              <a:buNone/>
              <a:tabLst>
                <a:tab pos="772160" algn="l"/>
              </a:tabLst>
              <a:defRPr/>
            </a:pPr>
            <a:r>
              <a:rPr lang="en-GB" sz="1200" dirty="0">
                <a:effectLst/>
                <a:latin typeface="Arial" panose="020B0604020202020204" pitchFamily="34" charset="0"/>
                <a:ea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15000"/>
              </a:lnSpc>
              <a:spcBef>
                <a:spcPts val="0"/>
              </a:spcBef>
              <a:spcAft>
                <a:spcPts val="600"/>
              </a:spcAft>
              <a:buClrTx/>
              <a:buSzTx/>
              <a:buFont typeface="Arial" panose="020B0604020202020204" pitchFamily="34" charset="0"/>
              <a:buChar char="•"/>
              <a:tabLst>
                <a:tab pos="772160" algn="l"/>
              </a:tabLst>
              <a:defRPr/>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Arial" panose="020B0604020202020204" pitchFamily="34" charset="0"/>
              <a:buChar char="•"/>
              <a:tabLst>
                <a:tab pos="772160" algn="l"/>
              </a:tabLst>
            </a:pPr>
            <a:endPar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5000"/>
              </a:lnSpc>
              <a:spcAft>
                <a:spcPts val="600"/>
              </a:spcAft>
              <a:buFont typeface="Arial" panose="020B0604020202020204" pitchFamily="34" charset="0"/>
              <a:buChar char="•"/>
              <a:tabLst>
                <a:tab pos="772160" algn="l"/>
              </a:tabLst>
            </a:pPr>
            <a:endParaRPr lang="en-GB" sz="1200" dirty="0">
              <a:solidFill>
                <a:srgbClr val="000000"/>
              </a:solidFill>
              <a:effectLst/>
              <a:latin typeface="MeganoOT-Regular" panose="02000503030000020004" pitchFamily="50" charset="0"/>
              <a:ea typeface="Arial" panose="020B0604020202020204"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EC848B3B-09C9-424B-BF25-900CDA4ED7B9}" type="slidenum">
              <a:rPr lang="en-GB" smtClean="0"/>
              <a:t>13</a:t>
            </a:fld>
            <a:endParaRPr lang="en-GB" dirty="0"/>
          </a:p>
        </p:txBody>
      </p:sp>
    </p:spTree>
    <p:extLst>
      <p:ext uri="{BB962C8B-B14F-4D97-AF65-F5344CB8AC3E}">
        <p14:creationId xmlns:p14="http://schemas.microsoft.com/office/powerpoint/2010/main" val="3576507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 Framework is supported by a Mapping Database of all green and blue infrastructure, which can be used in developing  GI Strategies, and the data can be supplemented with local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It also provides an analysis of How green  your neighbourhood is – the proportion of natural to man made surface at 250m grid squares – useful for standard 4 on urban greening.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And for accessible greenspace (Standard 2)  – the mapping shows who lives within 15 minutes walk of greenspace - the white areas indicate gaps in greenspace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And finally where do these gaps matter most – for people in areas of high deprivation who may have a lack of private garden space.  These gaps are the Red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Version 2 of the mapping is due for publication in December.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It will include significant new content – including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Analysis based on Census 21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Urban Functionality and Needs Assessments – climate change focus</a:t>
            </a:r>
            <a:r>
              <a:rPr lang="en-GB" sz="120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Urban Habitat Maps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and new Health focussed content</a:t>
            </a:r>
            <a:br>
              <a:rPr lang="en-GB" sz="1200" b="1"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C848B3B-09C9-424B-BF25-900CDA4ED7B9}" type="slidenum">
              <a:rPr lang="en-GB" smtClean="0"/>
              <a:t>14</a:t>
            </a:fld>
            <a:endParaRPr lang="en-GB" dirty="0"/>
          </a:p>
        </p:txBody>
      </p:sp>
    </p:spTree>
    <p:extLst>
      <p:ext uri="{BB962C8B-B14F-4D97-AF65-F5344CB8AC3E}">
        <p14:creationId xmlns:p14="http://schemas.microsoft.com/office/powerpoint/2010/main" val="174586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0"/>
              </a:spcBef>
              <a:buFont typeface="Arial" panose="020B0604020202020204" pitchFamily="34" charset="0"/>
              <a:buNone/>
            </a:pPr>
            <a:r>
              <a:rPr lang="en-US" sz="1200" dirty="0">
                <a:latin typeface="Arial" panose="020B0604020202020204" pitchFamily="34" charset="0"/>
                <a:cs typeface="Arial" panose="020B0604020202020204" pitchFamily="34" charset="0"/>
              </a:rPr>
              <a:t>The fourth product is the GI Planning and Design Guide which</a:t>
            </a:r>
          </a:p>
          <a:p>
            <a:pPr marL="457200" marR="0" lvl="0" indent="-4572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supports local authorities to develop design codes for green infrastructure </a:t>
            </a:r>
          </a:p>
          <a:p>
            <a:pPr marL="457200" marR="0" lvl="0" indent="-4572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complements the National Design Guide and National Model Design Code. </a:t>
            </a:r>
          </a:p>
          <a:p>
            <a:pPr marL="457200" indent="-457200">
              <a:lnSpc>
                <a:spcPct val="110000"/>
              </a:lnSpc>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Shows how GI can be designed to help to deliver the National Design Guide’s 10 characteristics of a well-designed place,  </a:t>
            </a:r>
          </a:p>
          <a:p>
            <a:pPr marL="457200" indent="-457200">
              <a:lnSpc>
                <a:spcPct val="120000"/>
              </a:lnSpc>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provides evidence for the functions provided by GI and practical advice for planning and designing good green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It’s been written for local authority planners, but also useful for landscape architects, urban designers, greenspace managers and wider stakeholders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It draws out the links with Biodiversity Net Gain and Local Nature Recovery Strategies and how GI can contribute to delivery of BNG.   </a:t>
            </a:r>
          </a:p>
          <a:p>
            <a:endParaRPr lang="en-GB" dirty="0"/>
          </a:p>
        </p:txBody>
      </p:sp>
      <p:sp>
        <p:nvSpPr>
          <p:cNvPr id="4" name="Slide Number Placeholder 3"/>
          <p:cNvSpPr>
            <a:spLocks noGrp="1"/>
          </p:cNvSpPr>
          <p:nvPr>
            <p:ph type="sldNum" sz="quarter" idx="5"/>
          </p:nvPr>
        </p:nvSpPr>
        <p:spPr/>
        <p:txBody>
          <a:bodyPr/>
          <a:lstStyle/>
          <a:p>
            <a:fld id="{EC848B3B-09C9-424B-BF25-900CDA4ED7B9}" type="slidenum">
              <a:rPr lang="en-GB" smtClean="0"/>
              <a:t>15</a:t>
            </a:fld>
            <a:endParaRPr lang="en-GB" dirty="0"/>
          </a:p>
        </p:txBody>
      </p:sp>
    </p:spTree>
    <p:extLst>
      <p:ext uri="{BB962C8B-B14F-4D97-AF65-F5344CB8AC3E}">
        <p14:creationId xmlns:p14="http://schemas.microsoft.com/office/powerpoint/2010/main" val="1327852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latin typeface="Arial" panose="020B0604020202020204" pitchFamily="34" charset="0"/>
                <a:cs typeface="Arial" panose="020B0604020202020204" pitchFamily="34" charset="0"/>
              </a:rPr>
              <a:t>And finally the Process Journeys. These are </a:t>
            </a:r>
            <a:r>
              <a:rPr lang="en-GB" sz="1200" dirty="0">
                <a:effectLst/>
                <a:latin typeface="Arial" panose="020B0604020202020204" pitchFamily="34" charset="0"/>
                <a:ea typeface="Arial" panose="020B0604020202020204" pitchFamily="34" charset="0"/>
                <a:cs typeface="Arial" panose="020B0604020202020204" pitchFamily="34" charset="0"/>
              </a:rPr>
              <a:t>best practice guides on </a:t>
            </a:r>
            <a:r>
              <a:rPr lang="en-GB" sz="1200" b="1" dirty="0">
                <a:effectLst/>
                <a:latin typeface="Arial" panose="020B0604020202020204" pitchFamily="34" charset="0"/>
                <a:ea typeface="Arial" panose="020B0604020202020204" pitchFamily="34" charset="0"/>
                <a:cs typeface="Arial" panose="020B0604020202020204" pitchFamily="34" charset="0"/>
              </a:rPr>
              <a:t>how</a:t>
            </a:r>
            <a:r>
              <a:rPr lang="en-GB" sz="1200" dirty="0">
                <a:effectLst/>
                <a:latin typeface="Arial" panose="020B0604020202020204" pitchFamily="34" charset="0"/>
                <a:ea typeface="Arial" panose="020B0604020202020204" pitchFamily="34" charset="0"/>
                <a:cs typeface="Arial" panose="020B0604020202020204" pitchFamily="34" charset="0"/>
              </a:rPr>
              <a:t> different stakeholder groups can take a strategic approach to GI .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Arial" panose="020B0604020202020204" pitchFamily="34" charset="0"/>
                <a:ea typeface="Arial" panose="020B0604020202020204" pitchFamily="34" charset="0"/>
                <a:cs typeface="Arial" panose="020B0604020202020204" pitchFamily="34" charset="0"/>
              </a:rPr>
              <a:t>There are 3 step by step process journeys, </a:t>
            </a:r>
            <a:r>
              <a:rPr lang="en-GB" sz="1200" dirty="0">
                <a:latin typeface="Arial" panose="020B0604020202020204" pitchFamily="34" charset="0"/>
                <a:cs typeface="Arial" panose="020B0604020202020204" pitchFamily="34" charset="0"/>
              </a:rPr>
              <a:t>for:</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Local Planning Authorities to develop GI Strategies and policies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Developers and Design teams to incorporate GI into development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And for Neighbourhood Planning Groups.  </a:t>
            </a:r>
          </a:p>
          <a:p>
            <a:pPr marL="0" marR="0" lvl="0" indent="0" algn="l" defTabSz="914400" rtl="0" eaLnBrk="1" fontAlgn="auto" latinLnBrk="0" hangingPunct="1">
              <a:lnSpc>
                <a:spcPct val="115000"/>
              </a:lnSpc>
              <a:spcBef>
                <a:spcPts val="0"/>
              </a:spcBef>
              <a:spcAft>
                <a:spcPts val="600"/>
              </a:spcAft>
              <a:buClrTx/>
              <a:buSzTx/>
              <a:buFont typeface="Arial" panose="020B0604020202020204" pitchFamily="34" charset="0"/>
              <a:buNone/>
              <a:tabLst>
                <a:tab pos="772160" algn="l"/>
              </a:tabLst>
              <a:defRPr/>
            </a:pPr>
            <a:endParaRPr lang="en-GB" sz="1200" dirty="0">
              <a:effectLst/>
              <a:latin typeface="MeganoOT-Regular" panose="02000503030000020004" pitchFamily="50" charset="0"/>
              <a:ea typeface="Arial" panose="020B0604020202020204" pitchFamily="34" charset="0"/>
              <a:cs typeface="Segoe UI" panose="020B0502040204020203" pitchFamily="34" charset="0"/>
            </a:endParaRPr>
          </a:p>
          <a:p>
            <a:pPr marL="0" marR="0" lvl="0" indent="0" algn="l" defTabSz="914400" rtl="0" eaLnBrk="1" fontAlgn="auto" latinLnBrk="0" hangingPunct="1">
              <a:lnSpc>
                <a:spcPct val="115000"/>
              </a:lnSpc>
              <a:spcBef>
                <a:spcPts val="0"/>
              </a:spcBef>
              <a:spcAft>
                <a:spcPts val="600"/>
              </a:spcAft>
              <a:buClrTx/>
              <a:buSzTx/>
              <a:buFont typeface="Arial" panose="020B0604020202020204" pitchFamily="34" charset="0"/>
              <a:buNone/>
              <a:tabLst>
                <a:tab pos="772160" algn="l"/>
              </a:tabLst>
              <a:defRPr/>
            </a:pPr>
            <a:r>
              <a:rPr lang="en-GB" sz="1200" dirty="0">
                <a:effectLst/>
                <a:latin typeface="MeganoOT-Regular" panose="02000503030000020004" pitchFamily="50" charset="0"/>
                <a:ea typeface="Arial" panose="020B0604020202020204" pitchFamily="34" charset="0"/>
                <a:cs typeface="Segoe UI" panose="020B0502040204020203" pitchFamily="34" charset="0"/>
              </a:rPr>
              <a:t>  </a:t>
            </a:r>
          </a:p>
          <a:p>
            <a:endParaRPr lang="en-GB" dirty="0"/>
          </a:p>
        </p:txBody>
      </p:sp>
      <p:sp>
        <p:nvSpPr>
          <p:cNvPr id="4" name="Slide Number Placeholder 3"/>
          <p:cNvSpPr>
            <a:spLocks noGrp="1"/>
          </p:cNvSpPr>
          <p:nvPr>
            <p:ph type="sldNum" sz="quarter" idx="5"/>
          </p:nvPr>
        </p:nvSpPr>
        <p:spPr/>
        <p:txBody>
          <a:bodyPr/>
          <a:lstStyle/>
          <a:p>
            <a:fld id="{EC848B3B-09C9-424B-BF25-900CDA4ED7B9}" type="slidenum">
              <a:rPr lang="en-GB" smtClean="0"/>
              <a:t>16</a:t>
            </a:fld>
            <a:endParaRPr lang="en-GB" dirty="0"/>
          </a:p>
        </p:txBody>
      </p:sp>
    </p:spTree>
    <p:extLst>
      <p:ext uri="{BB962C8B-B14F-4D97-AF65-F5344CB8AC3E}">
        <p14:creationId xmlns:p14="http://schemas.microsoft.com/office/powerpoint/2010/main" val="3590577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thanks</a:t>
            </a:r>
          </a:p>
        </p:txBody>
      </p:sp>
      <p:sp>
        <p:nvSpPr>
          <p:cNvPr id="4" name="Slide Number Placeholder 3"/>
          <p:cNvSpPr>
            <a:spLocks noGrp="1"/>
          </p:cNvSpPr>
          <p:nvPr>
            <p:ph type="sldNum" sz="quarter" idx="5"/>
          </p:nvPr>
        </p:nvSpPr>
        <p:spPr/>
        <p:txBody>
          <a:bodyPr/>
          <a:lstStyle/>
          <a:p>
            <a:fld id="{EC848B3B-09C9-424B-BF25-900CDA4ED7B9}" type="slidenum">
              <a:rPr lang="en-GB" smtClean="0"/>
              <a:t>17</a:t>
            </a:fld>
            <a:endParaRPr lang="en-GB" dirty="0"/>
          </a:p>
        </p:txBody>
      </p:sp>
    </p:spTree>
    <p:extLst>
      <p:ext uri="{BB962C8B-B14F-4D97-AF65-F5344CB8AC3E}">
        <p14:creationId xmlns:p14="http://schemas.microsoft.com/office/powerpoint/2010/main" val="2165856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0"/>
              </a:spcBef>
              <a:buFont typeface="Arial" panose="020B0604020202020204" pitchFamily="34" charset="0"/>
              <a:buNone/>
            </a:pPr>
            <a:r>
              <a:rPr lang="en-US" sz="1100" dirty="0">
                <a:latin typeface="+mn-lt"/>
              </a:rPr>
              <a:t>It shows</a:t>
            </a:r>
          </a:p>
          <a:p>
            <a:pPr marL="457200" indent="-457200">
              <a:lnSpc>
                <a:spcPct val="110000"/>
              </a:lnSpc>
              <a:spcBef>
                <a:spcPts val="0"/>
              </a:spcBef>
              <a:buFont typeface="Arial" panose="020B0604020202020204" pitchFamily="34" charset="0"/>
              <a:buChar char="•"/>
            </a:pPr>
            <a:r>
              <a:rPr lang="en-US" sz="1100" dirty="0">
                <a:latin typeface="+mn-lt"/>
              </a:rPr>
              <a:t>How to apply the GI Framework including:  </a:t>
            </a:r>
          </a:p>
          <a:p>
            <a:pPr marL="1143000" lvl="1" indent="-457200">
              <a:lnSpc>
                <a:spcPct val="110000"/>
              </a:lnSpc>
              <a:spcBef>
                <a:spcPts val="0"/>
              </a:spcBef>
            </a:pPr>
            <a:r>
              <a:rPr lang="en-US" sz="1100" dirty="0">
                <a:latin typeface="+mn-lt"/>
                <a:cs typeface="Arial" panose="020B0604020202020204" pitchFamily="34" charset="0"/>
              </a:rPr>
              <a:t>Principles (Why, What &amp; How) </a:t>
            </a:r>
          </a:p>
          <a:p>
            <a:pPr marL="1143000" lvl="1" indent="-457200">
              <a:lnSpc>
                <a:spcPct val="110000"/>
              </a:lnSpc>
              <a:spcBef>
                <a:spcPts val="0"/>
              </a:spcBef>
            </a:pPr>
            <a:r>
              <a:rPr lang="en-US" sz="1100" dirty="0">
                <a:latin typeface="+mn-lt"/>
                <a:cs typeface="Arial" panose="020B0604020202020204" pitchFamily="34" charset="0"/>
              </a:rPr>
              <a:t>Standards (GI Strategy, Accessible Greenspace, Urban Nature Recovery, Urban Greening Factor, Urban Tree Canopy Cover)</a:t>
            </a:r>
          </a:p>
          <a:p>
            <a:pPr marL="457200" indent="-457200">
              <a:lnSpc>
                <a:spcPct val="110000"/>
              </a:lnSpc>
              <a:spcBef>
                <a:spcPts val="0"/>
              </a:spcBef>
              <a:buFont typeface="Arial" panose="020B0604020202020204" pitchFamily="34" charset="0"/>
              <a:buChar char="•"/>
            </a:pPr>
            <a:endParaRPr lang="en-US" sz="1100" dirty="0">
              <a:latin typeface="+mn-lt"/>
            </a:endParaRPr>
          </a:p>
          <a:p>
            <a:pPr marL="457200" indent="-457200">
              <a:lnSpc>
                <a:spcPct val="110000"/>
              </a:lnSpc>
              <a:spcBef>
                <a:spcPts val="0"/>
              </a:spcBef>
              <a:buFont typeface="Arial" panose="020B0604020202020204" pitchFamily="34" charset="0"/>
              <a:buChar char="•"/>
            </a:pPr>
            <a:r>
              <a:rPr lang="en-US" sz="1100" dirty="0">
                <a:latin typeface="+mn-lt"/>
              </a:rPr>
              <a:t>Designed to work with the three-step process in National Model Design Code: 1. Baseline analysis, 2. Vision, 3. Coding.</a:t>
            </a:r>
          </a:p>
          <a:p>
            <a:pPr marL="457200" indent="-457200">
              <a:lnSpc>
                <a:spcPct val="110000"/>
              </a:lnSpc>
              <a:spcBef>
                <a:spcPts val="0"/>
              </a:spcBef>
              <a:buFont typeface="Arial" panose="020B0604020202020204" pitchFamily="34" charset="0"/>
              <a:buChar char="•"/>
            </a:pPr>
            <a:endParaRPr lang="en-US" sz="1100" dirty="0">
              <a:latin typeface="+mn-lt"/>
            </a:endParaRPr>
          </a:p>
          <a:p>
            <a:pPr marL="457200" indent="-457200">
              <a:lnSpc>
                <a:spcPct val="110000"/>
              </a:lnSpc>
              <a:spcBef>
                <a:spcPts val="0"/>
              </a:spcBef>
              <a:buFont typeface="Arial" panose="020B0604020202020204" pitchFamily="34" charset="0"/>
              <a:buChar char="•"/>
            </a:pPr>
            <a:r>
              <a:rPr lang="en-US" sz="1100" dirty="0">
                <a:latin typeface="+mn-lt"/>
              </a:rPr>
              <a:t>Its designed to work with National Design Guide’s 10 characteristics of a well-designed place (the circular diagram) and the Matrix in the bottom right here shows how green infrastructure can be designed in to deliver each characteristic.</a:t>
            </a:r>
          </a:p>
          <a:p>
            <a:endParaRPr lang="en-GB" dirty="0"/>
          </a:p>
        </p:txBody>
      </p:sp>
      <p:sp>
        <p:nvSpPr>
          <p:cNvPr id="4" name="Slide Number Placeholder 3"/>
          <p:cNvSpPr>
            <a:spLocks noGrp="1"/>
          </p:cNvSpPr>
          <p:nvPr>
            <p:ph type="sldNum" sz="quarter" idx="5"/>
          </p:nvPr>
        </p:nvSpPr>
        <p:spPr/>
        <p:txBody>
          <a:bodyPr/>
          <a:lstStyle/>
          <a:p>
            <a:fld id="{EC848B3B-09C9-424B-BF25-900CDA4ED7B9}" type="slidenum">
              <a:rPr lang="en-GB" smtClean="0"/>
              <a:t>19</a:t>
            </a:fld>
            <a:endParaRPr lang="en-GB" dirty="0"/>
          </a:p>
        </p:txBody>
      </p:sp>
    </p:spTree>
    <p:extLst>
      <p:ext uri="{BB962C8B-B14F-4D97-AF65-F5344CB8AC3E}">
        <p14:creationId xmlns:p14="http://schemas.microsoft.com/office/powerpoint/2010/main" val="396411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46959-A4C2-4073-B91B-3014A84387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0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206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The GI Framework is a commitment in the 25 YEP.  </a:t>
            </a:r>
          </a:p>
          <a:p>
            <a:pPr>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We launched it in January, to an online audience of 3,700. The largest NE webinar to date </a:t>
            </a:r>
          </a:p>
          <a:p>
            <a:pPr>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It aims to support LAs in the refresh of local plans, and mainstream GI as a key asset in creating and maintaining sustainable places.  </a:t>
            </a:r>
          </a:p>
          <a:p>
            <a:pPr>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The Framework development was overseen by a Cross Government Steering Group, and we engaged a 70 strong Advisory group throughout.</a:t>
            </a:r>
          </a:p>
          <a:p>
            <a:pPr>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The Framework contains:</a:t>
            </a:r>
          </a:p>
          <a:p>
            <a:pPr marL="171450" indent="-171450">
              <a:lnSpc>
                <a:spcPct val="107000"/>
              </a:lnSpc>
              <a:spcAft>
                <a:spcPts val="80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15 principles of good green infrastructure </a:t>
            </a:r>
          </a:p>
          <a:p>
            <a:pPr marL="171450" indent="-171450">
              <a:lnSpc>
                <a:spcPct val="107000"/>
              </a:lnSpc>
              <a:spcAft>
                <a:spcPts val="80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A GI mapping database, which last year won a Government Geography award </a:t>
            </a:r>
          </a:p>
          <a:p>
            <a:pPr marL="171450" indent="-171450">
              <a:lnSpc>
                <a:spcPct val="107000"/>
              </a:lnSpc>
              <a:spcAft>
                <a:spcPts val="80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5 headline Green Infrastructure Standards. </a:t>
            </a:r>
          </a:p>
          <a:p>
            <a:pPr marL="171450" indent="-171450">
              <a:lnSpc>
                <a:spcPct val="107000"/>
              </a:lnSpc>
              <a:spcAft>
                <a:spcPts val="80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A Green Infrastructure planning and design guide </a:t>
            </a:r>
          </a:p>
          <a:p>
            <a:pPr marL="171450" indent="-171450">
              <a:lnSpc>
                <a:spcPct val="107000"/>
              </a:lnSpc>
              <a:spcAft>
                <a:spcPts val="80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and finally the process journeys - step by step guides on applying the GI Framework. </a:t>
            </a:r>
          </a:p>
          <a:p>
            <a:pPr>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Essentially we have an Greening Toolbox!</a:t>
            </a:r>
          </a:p>
          <a:p>
            <a:pPr marL="0" indent="0">
              <a:buFont typeface="Arial" panose="020B0604020202020204" pitchFamily="34" charset="0"/>
              <a:buNone/>
            </a:pPr>
            <a:r>
              <a:rPr lang="en-GB" sz="1200" dirty="0">
                <a:latin typeface="Arial" panose="020B0604020202020204" pitchFamily="34" charset="0"/>
                <a:cs typeface="Arial" panose="020B0604020202020204" pitchFamily="34" charset="0"/>
              </a:rPr>
              <a:t>I’ll go into each component in a bit more depth</a:t>
            </a:r>
          </a:p>
        </p:txBody>
      </p:sp>
      <p:sp>
        <p:nvSpPr>
          <p:cNvPr id="4" name="Slide Number Placeholder 3"/>
          <p:cNvSpPr>
            <a:spLocks noGrp="1"/>
          </p:cNvSpPr>
          <p:nvPr>
            <p:ph type="sldNum" sz="quarter" idx="5"/>
          </p:nvPr>
        </p:nvSpPr>
        <p:spPr/>
        <p:txBody>
          <a:bodyPr/>
          <a:lstStyle/>
          <a:p>
            <a:fld id="{EC848B3B-09C9-424B-BF25-900CDA4ED7B9}" type="slidenum">
              <a:rPr lang="en-GB" smtClean="0"/>
              <a:t>4</a:t>
            </a:fld>
            <a:endParaRPr lang="en-GB" dirty="0"/>
          </a:p>
        </p:txBody>
      </p:sp>
    </p:spTree>
    <p:extLst>
      <p:ext uri="{BB962C8B-B14F-4D97-AF65-F5344CB8AC3E}">
        <p14:creationId xmlns:p14="http://schemas.microsoft.com/office/powerpoint/2010/main" val="267882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The GI Principles are the golden thread setting out the why, what and how of good GI.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Arial" panose="020B0604020202020204" pitchFamily="34" charset="0"/>
              </a:rPr>
              <a:t>The  framework aims to help deliver the 5 key GI benefits of nature, health and wellbeing,  thriving communities, climate resilience, and  improved water management.    These benefits are set out in  the 5 Why Principles in blue in the centre.</a:t>
            </a:r>
          </a:p>
          <a:p>
            <a:pPr algn="l"/>
            <a:r>
              <a:rPr lang="en-GB" sz="1200" dirty="0">
                <a:effectLst/>
                <a:latin typeface="Arial" panose="020B0604020202020204" pitchFamily="34" charset="0"/>
                <a:ea typeface="Calibri" panose="020F0502020204030204" pitchFamily="34" charset="0"/>
                <a:cs typeface="Arial" panose="020B0604020202020204" pitchFamily="34" charset="0"/>
              </a:rPr>
              <a:t>The </a:t>
            </a:r>
            <a:r>
              <a:rPr lang="en-GB" sz="1200" b="1" i="0" dirty="0">
                <a:solidFill>
                  <a:srgbClr val="FFFFFF"/>
                </a:solidFill>
                <a:effectLst/>
                <a:latin typeface="Arial" panose="020B0604020202020204" pitchFamily="34" charset="0"/>
                <a:cs typeface="Arial" panose="020B0604020202020204" pitchFamily="34" charset="0"/>
              </a:rPr>
              <a:t>Resilient and climate positive places principle, 4</a:t>
            </a:r>
            <a:r>
              <a:rPr lang="en-GB" sz="1200" b="1" i="0" baseline="30000" dirty="0">
                <a:solidFill>
                  <a:srgbClr val="FFFFFF"/>
                </a:solidFill>
                <a:effectLst/>
                <a:latin typeface="Arial" panose="020B0604020202020204" pitchFamily="34" charset="0"/>
                <a:cs typeface="Arial" panose="020B0604020202020204" pitchFamily="34" charset="0"/>
              </a:rPr>
              <a:t>th</a:t>
            </a:r>
            <a:r>
              <a:rPr lang="en-GB" sz="1200" b="1" i="0" dirty="0">
                <a:solidFill>
                  <a:srgbClr val="FFFFFF"/>
                </a:solidFill>
                <a:effectLst/>
                <a:latin typeface="Arial" panose="020B0604020202020204" pitchFamily="34" charset="0"/>
                <a:cs typeface="Arial" panose="020B0604020202020204" pitchFamily="34" charset="0"/>
              </a:rPr>
              <a:t> down s</a:t>
            </a:r>
            <a:r>
              <a:rPr lang="en-GB" sz="1200" b="0" i="0" dirty="0">
                <a:solidFill>
                  <a:srgbClr val="FFFFFF"/>
                </a:solidFill>
                <a:effectLst/>
                <a:latin typeface="Arial" panose="020B0604020202020204" pitchFamily="34" charset="0"/>
                <a:cs typeface="Arial" panose="020B0604020202020204" pitchFamily="34" charset="0"/>
              </a:rPr>
              <a:t>ets out that ‘GI makes places more resilient and adaptive to climate change and helps to meet zero carbon and air quality targets. GI itself should be designed to adapt to climate change to ensure long term resilience.’    </a:t>
            </a:r>
          </a:p>
          <a:p>
            <a:pPr algn="l"/>
            <a:endParaRPr lang="en-GB" sz="1200" b="0" i="0" dirty="0">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Arial" panose="020B0604020202020204" pitchFamily="34" charset="0"/>
              </a:rPr>
              <a:t>There are 5 what Principles – in the orange circles describing what good GI Looks like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Arial" panose="020B0604020202020204" pitchFamily="34" charset="0"/>
              </a:rPr>
              <a:t>And 5 how or process principles in green</a:t>
            </a:r>
          </a:p>
          <a:p>
            <a:endParaRPr lang="en-GB" dirty="0"/>
          </a:p>
        </p:txBody>
      </p:sp>
      <p:sp>
        <p:nvSpPr>
          <p:cNvPr id="4" name="Slide Number Placeholder 3"/>
          <p:cNvSpPr>
            <a:spLocks noGrp="1"/>
          </p:cNvSpPr>
          <p:nvPr>
            <p:ph type="sldNum" sz="quarter" idx="5"/>
          </p:nvPr>
        </p:nvSpPr>
        <p:spPr/>
        <p:txBody>
          <a:bodyPr/>
          <a:lstStyle/>
          <a:p>
            <a:fld id="{EC848B3B-09C9-424B-BF25-900CDA4ED7B9}" type="slidenum">
              <a:rPr lang="en-GB" smtClean="0"/>
              <a:t>5</a:t>
            </a:fld>
            <a:endParaRPr lang="en-GB" dirty="0"/>
          </a:p>
        </p:txBody>
      </p:sp>
    </p:spTree>
    <p:extLst>
      <p:ext uri="{BB962C8B-B14F-4D97-AF65-F5344CB8AC3E}">
        <p14:creationId xmlns:p14="http://schemas.microsoft.com/office/powerpoint/2010/main" val="671397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8F3D317-6946-4FC5-B1B9-E312E5780B63}"/>
              </a:ext>
            </a:extLst>
          </p:cNvPr>
          <p:cNvSpPr>
            <a:spLocks noGrp="1"/>
          </p:cNvSpPr>
          <p:nvPr>
            <p:ph type="body" idx="1"/>
          </p:nvPr>
        </p:nvSpPr>
        <p:spPr/>
        <p:txBody>
          <a:bodyPr/>
          <a:lstStyle/>
          <a:p>
            <a:pPr marL="0" lvl="0" indent="0">
              <a:lnSpc>
                <a:spcPct val="115000"/>
              </a:lnSpc>
              <a:spcBef>
                <a:spcPts val="1200"/>
              </a:spcBef>
              <a:buFont typeface="Arial" panose="020B0604020202020204" pitchFamily="34" charset="0"/>
              <a:buNone/>
            </a:pPr>
            <a:r>
              <a:rPr lang="en-GB" sz="1200" dirty="0">
                <a:effectLst/>
                <a:latin typeface="Arial" panose="020B0604020202020204" pitchFamily="34" charset="0"/>
                <a:ea typeface="Arial" panose="020B0604020202020204" pitchFamily="34" charset="0"/>
                <a:cs typeface="Arial" panose="020B0604020202020204" pitchFamily="34" charset="0"/>
              </a:rPr>
              <a:t>This slide introduces the 5 Headline Green Infrastructure Standards.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rial" panose="020B0604020202020204" pitchFamily="34" charset="0"/>
                <a:cs typeface="Arial" panose="020B0604020202020204" pitchFamily="34" charset="0"/>
              </a:rPr>
              <a:t>These are voluntary Standards and they </a:t>
            </a:r>
            <a:r>
              <a:rPr lang="en-GB" sz="1200" b="0" i="0" dirty="0">
                <a:solidFill>
                  <a:srgbClr val="212529"/>
                </a:solidFill>
                <a:effectLst/>
                <a:latin typeface="Arial" panose="020B0604020202020204" pitchFamily="34" charset="0"/>
                <a:cs typeface="Arial" panose="020B0604020202020204" pitchFamily="34" charset="0"/>
              </a:rPr>
              <a:t>support the National Planning Policy Framework (NPPF) and will also complement mandatory mechanisms such as Biodiversity Net Gain (BNG) and Local Nature Recovery Strategies (LNRS) which form part of the Environment Act.   The GI Standards are also referred to in the National Model Design Code. </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15000"/>
              </a:lnSpc>
              <a:spcBef>
                <a:spcPts val="1200"/>
              </a:spcBef>
              <a:buFont typeface="Arial" panose="020B0604020202020204" pitchFamily="34" charset="0"/>
              <a:buNone/>
            </a:pPr>
            <a:r>
              <a:rPr lang="en-GB" sz="1200" dirty="0">
                <a:effectLst/>
                <a:latin typeface="Arial" panose="020B0604020202020204" pitchFamily="34" charset="0"/>
                <a:ea typeface="Arial" panose="020B0604020202020204" pitchFamily="34" charset="0"/>
                <a:cs typeface="Arial" panose="020B0604020202020204" pitchFamily="34" charset="0"/>
              </a:rPr>
              <a:t>The GI Framework includes a </a:t>
            </a:r>
          </a:p>
          <a:p>
            <a:r>
              <a:rPr lang="en-GB" sz="1200" dirty="0">
                <a:latin typeface="Arial" panose="020B0604020202020204" pitchFamily="34" charset="0"/>
                <a:cs typeface="Arial" panose="020B0604020202020204" pitchFamily="34" charset="0"/>
              </a:rPr>
              <a:t>S1. Green Infrastructure Strategy Standard</a:t>
            </a:r>
          </a:p>
          <a:p>
            <a:r>
              <a:rPr lang="en-GB" sz="1200" dirty="0">
                <a:latin typeface="Arial" panose="020B0604020202020204" pitchFamily="34" charset="0"/>
                <a:cs typeface="Arial" panose="020B0604020202020204" pitchFamily="34" charset="0"/>
              </a:rPr>
              <a:t>And Standards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S2 Accessible Greenspace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S3 Urban Nature Recovery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S4 Urban Greening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S5 Urban Tree Canopy Cover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rial" panose="020B0604020202020204" pitchFamily="34" charset="0"/>
                <a:cs typeface="Arial" panose="020B0604020202020204" pitchFamily="34" charset="0"/>
              </a:rPr>
              <a:t>I’ll talk through each of these.</a:t>
            </a:r>
            <a:endParaRPr lang="en-GB" sz="1200"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 Green Infrastructure Strategy Standard s</a:t>
            </a:r>
            <a:r>
              <a:rPr lang="en-GB" sz="1200" dirty="0">
                <a:effectLst/>
                <a:latin typeface="Arial" panose="020B0604020202020204" pitchFamily="34" charset="0"/>
                <a:ea typeface="Calibri" panose="020F0502020204030204" pitchFamily="34" charset="0"/>
                <a:cs typeface="Arial" panose="020B0604020202020204" pitchFamily="34" charset="0"/>
              </a:rPr>
              <a:t>upports the National Planning Policy Framework's policy that local authorities should develop strategic policies for Green Infrastructure.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This and the other Standards distinguish between the recommended levels of achievement when applied at an area wide scale, and for </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major </a:t>
            </a:r>
            <a:r>
              <a:rPr lang="en-GB" sz="1200" b="1" dirty="0">
                <a:effectLst/>
                <a:latin typeface="Arial" panose="020B0604020202020204" pitchFamily="34" charset="0"/>
                <a:ea typeface="Arial" panose="020B0604020202020204" pitchFamily="34" charset="0"/>
                <a:cs typeface="Arial" panose="020B0604020202020204" pitchFamily="34" charset="0"/>
              </a:rPr>
              <a:t>developments</a:t>
            </a: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u="none" strike="noStrike" baseline="0" dirty="0">
                <a:latin typeface="Arial" panose="020B0604020202020204" pitchFamily="34" charset="0"/>
                <a:cs typeface="Arial" panose="020B0604020202020204" pitchFamily="34" charset="0"/>
              </a:rPr>
              <a:t>At an area wide scale Local Authorities </a:t>
            </a:r>
            <a:r>
              <a:rPr lang="en-GB" sz="1200" dirty="0">
                <a:effectLst/>
                <a:latin typeface="Arial" panose="020B0604020202020204" pitchFamily="34" charset="0"/>
                <a:ea typeface="Arial" panose="020B0604020202020204" pitchFamily="34" charset="0"/>
                <a:cs typeface="Arial" panose="020B0604020202020204" pitchFamily="34" charset="0"/>
              </a:rPr>
              <a:t>in partnership with local communities,</a:t>
            </a:r>
            <a:r>
              <a:rPr lang="en-GB" sz="1200" i="0" u="none" strike="noStrike" baseline="0" dirty="0">
                <a:latin typeface="Arial" panose="020B0604020202020204" pitchFamily="34" charset="0"/>
                <a:cs typeface="Arial" panose="020B0604020202020204" pitchFamily="34" charset="0"/>
              </a:rPr>
              <a:t> should produce both a </a:t>
            </a:r>
            <a:r>
              <a:rPr lang="en-GB" sz="1200" dirty="0">
                <a:effectLst/>
                <a:latin typeface="Arial" panose="020B0604020202020204" pitchFamily="34" charset="0"/>
                <a:ea typeface="Arial" panose="020B0604020202020204" pitchFamily="34" charset="0"/>
                <a:cs typeface="Arial" panose="020B0604020202020204" pitchFamily="34" charset="0"/>
              </a:rPr>
              <a:t>Green Infrastructure</a:t>
            </a:r>
            <a:r>
              <a:rPr lang="en-GB" sz="1200" i="0" u="none" strike="noStrike" baseline="0" dirty="0">
                <a:latin typeface="Arial" panose="020B0604020202020204" pitchFamily="34" charset="0"/>
                <a:cs typeface="Arial" panose="020B0604020202020204" pitchFamily="34" charset="0"/>
              </a:rPr>
              <a:t> Strategy (or equivalent) and Delivery Plan that a</a:t>
            </a:r>
            <a:r>
              <a:rPr lang="en-GB" sz="1200" dirty="0">
                <a:effectLst/>
                <a:latin typeface="Arial" panose="020B0604020202020204" pitchFamily="34" charset="0"/>
                <a:ea typeface="Arial" panose="020B0604020202020204" pitchFamily="34" charset="0"/>
                <a:cs typeface="Arial" panose="020B0604020202020204" pitchFamily="34" charset="0"/>
              </a:rPr>
              <a:t>pply the GI Principles and Standards locally.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rial" panose="020B0604020202020204" pitchFamily="34" charset="0"/>
                <a:cs typeface="Arial" panose="020B0604020202020204" pitchFamily="34" charset="0"/>
              </a:rPr>
              <a:t>And Developers should also produce a Green Infrastructure Plan for their major developments. </a:t>
            </a:r>
          </a:p>
          <a:p>
            <a:r>
              <a:rPr lang="en-GB" sz="1200" dirty="0">
                <a:effectLst/>
                <a:latin typeface="Arial" panose="020B0604020202020204" pitchFamily="34" charset="0"/>
                <a:ea typeface="Arial" panose="020B0604020202020204" pitchFamily="34" charset="0"/>
                <a:cs typeface="Arial" panose="020B0604020202020204" pitchFamily="34" charset="0"/>
              </a:rPr>
              <a:t>------------------</a:t>
            </a:r>
          </a:p>
          <a:p>
            <a:r>
              <a:rPr lang="en-GB" sz="1200" dirty="0">
                <a:effectLst/>
                <a:latin typeface="Arial" panose="020B0604020202020204" pitchFamily="34" charset="0"/>
                <a:ea typeface="Arial" panose="020B0604020202020204" pitchFamily="34" charset="0"/>
                <a:cs typeface="Arial" panose="020B0604020202020204" pitchFamily="34" charset="0"/>
              </a:rPr>
              <a:t>We’re using the National Planning Policy framework definition of major new development</a:t>
            </a:r>
          </a:p>
          <a:p>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Doug McNab question Re slide 5, conscious this is all guidance (i.e. LPAs </a:t>
            </a:r>
            <a:r>
              <a:rPr lang="en-GB" sz="1200" b="1" i="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should</a:t>
            </a:r>
            <a:r>
              <a:rPr lang="en-GB" sz="1200"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 is there any possibility the government will strengthen the NPPF to </a:t>
            </a:r>
            <a:r>
              <a:rPr lang="en-GB" sz="1200" b="1" i="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require </a:t>
            </a:r>
            <a:r>
              <a:rPr lang="en-GB" sz="1200"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LPAs to develop GI strategies?</a:t>
            </a:r>
          </a:p>
          <a:p>
            <a:r>
              <a:rPr lang="en-GB" sz="1200" dirty="0">
                <a:effectLst/>
                <a:latin typeface="Arial" panose="020B0604020202020204" pitchFamily="34" charset="0"/>
                <a:ea typeface="Times New Roman" panose="02020603050405020304" pitchFamily="18" charset="0"/>
                <a:cs typeface="Arial" panose="020B0604020202020204" pitchFamily="34" charset="0"/>
              </a:rPr>
              <a:t>There are currently no plans to make the </a:t>
            </a:r>
            <a:r>
              <a:rPr lang="en-GB" sz="12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Green Infrastructure Standards</a:t>
            </a:r>
            <a:r>
              <a:rPr lang="en-GB" sz="1200" dirty="0">
                <a:effectLst/>
                <a:latin typeface="Arial" panose="020B0604020202020204" pitchFamily="34" charset="0"/>
                <a:ea typeface="Times New Roman" panose="02020603050405020304" pitchFamily="18" charset="0"/>
                <a:cs typeface="Arial" panose="020B0604020202020204" pitchFamily="34" charset="0"/>
              </a:rPr>
              <a:t> mandatory.  The Green Infrastructure Standards will support and work alongside mandatory approaches such as Biodiversity Net Gain, Local Nature Recovery Strategies and Local Design Codes.  DLUHC is considering the role of the Green Infrastructure Framework in the context of Planning Reforms to be introduced through the Levelling Up and Regeneration Bill.</a:t>
            </a:r>
          </a:p>
          <a:p>
            <a:pPr marL="914400"/>
            <a:r>
              <a:rPr lang="en-GB" sz="1200" dirty="0">
                <a:effectLst/>
                <a:latin typeface="Arial" panose="020B0604020202020204" pitchFamily="34" charset="0"/>
                <a:ea typeface="Times New Roman" panose="02020603050405020304" pitchFamily="18" charset="0"/>
                <a:cs typeface="Arial" panose="020B0604020202020204" pitchFamily="34" charset="0"/>
              </a:rPr>
              <a:t>  </a:t>
            </a:r>
          </a:p>
          <a:p>
            <a:pPr>
              <a:lnSpc>
                <a:spcPts val="1400"/>
              </a:lnSpc>
            </a:pPr>
            <a:r>
              <a:rPr lang="en-GB" sz="1200" dirty="0">
                <a:effectLst/>
                <a:latin typeface="Arial" panose="020B0604020202020204" pitchFamily="34" charset="0"/>
                <a:ea typeface="MS Mincho" panose="02020609040205080304" pitchFamily="49" charset="-128"/>
                <a:cs typeface="Arial" panose="020B0604020202020204" pitchFamily="34" charset="0"/>
              </a:rPr>
              <a:t>The </a:t>
            </a:r>
            <a:r>
              <a:rPr lang="en-GB" sz="12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4"/>
              </a:rPr>
              <a:t>Green Infrastructure Framework</a:t>
            </a:r>
            <a:r>
              <a:rPr lang="en-GB" sz="1200" dirty="0">
                <a:effectLst/>
                <a:latin typeface="Arial" panose="020B0604020202020204" pitchFamily="34" charset="0"/>
                <a:ea typeface="MS Mincho" panose="02020609040205080304" pitchFamily="49" charset="-128"/>
                <a:cs typeface="Arial" panose="020B0604020202020204" pitchFamily="34" charset="0"/>
              </a:rPr>
              <a:t> has already been incorporated into the National Model Design Code (</a:t>
            </a:r>
            <a:r>
              <a:rPr lang="en-GB" sz="12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5"/>
              </a:rPr>
              <a:t>Part 2 Guidance Notes</a:t>
            </a:r>
            <a:r>
              <a:rPr lang="en-GB" sz="1200" dirty="0">
                <a:effectLst/>
                <a:latin typeface="Arial" panose="020B0604020202020204" pitchFamily="34" charset="0"/>
                <a:ea typeface="MS Mincho" panose="02020609040205080304" pitchFamily="49" charset="-128"/>
                <a:cs typeface="Arial" panose="020B0604020202020204" pitchFamily="34" charset="0"/>
              </a:rPr>
              <a:t>). The purpose of the National Model Design Code is to provide detailed guidance on the preparation of design codes, guides and policies to promote successful design. Under Planning Reforms, it will become mandatory for all local planning authorities to prepare design guides or codes consistent with the principles set out in the </a:t>
            </a:r>
            <a:r>
              <a:rPr lang="en-GB" sz="12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6"/>
              </a:rPr>
              <a:t>National Design Guide</a:t>
            </a:r>
            <a:r>
              <a:rPr lang="en-GB" sz="1200" dirty="0">
                <a:effectLst/>
                <a:latin typeface="Arial" panose="020B0604020202020204" pitchFamily="34" charset="0"/>
                <a:ea typeface="MS Mincho" panose="02020609040205080304" pitchFamily="49" charset="-128"/>
                <a:cs typeface="Arial" panose="020B0604020202020204" pitchFamily="34" charset="0"/>
              </a:rPr>
              <a:t> and National Model Design Code, and which reflect local character and design preferences. </a:t>
            </a: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1200"/>
              </a:spcBef>
              <a:spcAft>
                <a:spcPts val="600"/>
              </a:spcAft>
            </a:pPr>
            <a:r>
              <a:rPr lang="en-GB" sz="1200" dirty="0">
                <a:effectLst/>
                <a:latin typeface="Arial" panose="020B0604020202020204" pitchFamily="34" charset="0"/>
                <a:ea typeface="Arial" panose="020B0604020202020204" pitchFamily="34" charset="0"/>
                <a:cs typeface="Arial" panose="020B0604020202020204" pitchFamily="34" charset="0"/>
              </a:rPr>
              <a:t>----</a:t>
            </a:r>
          </a:p>
          <a:p>
            <a:pPr>
              <a:lnSpc>
                <a:spcPct val="115000"/>
              </a:lnSpc>
              <a:spcBef>
                <a:spcPts val="1200"/>
              </a:spcBef>
              <a:spcAft>
                <a:spcPts val="600"/>
              </a:spcAft>
            </a:pPr>
            <a:r>
              <a:rPr lang="en-GB" sz="1200" dirty="0">
                <a:effectLst/>
                <a:latin typeface="Arial" panose="020B0604020202020204" pitchFamily="34" charset="0"/>
                <a:ea typeface="Arial" panose="020B0604020202020204" pitchFamily="34" charset="0"/>
                <a:cs typeface="Arial" panose="020B0604020202020204" pitchFamily="34" charset="0"/>
              </a:rPr>
              <a:t>(Major </a:t>
            </a:r>
            <a:r>
              <a:rPr lang="en-GB" sz="1200" dirty="0">
                <a:solidFill>
                  <a:srgbClr val="0B0C0C"/>
                </a:solidFill>
                <a:effectLst/>
                <a:latin typeface="Arial" panose="020B0604020202020204" pitchFamily="34" charset="0"/>
                <a:ea typeface="Arial" panose="020B0604020202020204" pitchFamily="34" charset="0"/>
                <a:cs typeface="Arial" panose="020B0604020202020204" pitchFamily="34" charset="0"/>
              </a:rPr>
              <a:t>housing development is where 10 or more homes will be provided, or the site has an area of 0.5 hectares or more. </a:t>
            </a:r>
          </a:p>
          <a:p>
            <a:pPr>
              <a:lnSpc>
                <a:spcPct val="115000"/>
              </a:lnSpc>
              <a:spcBef>
                <a:spcPts val="1200"/>
              </a:spcBef>
              <a:spcAft>
                <a:spcPts val="600"/>
              </a:spcAft>
            </a:pPr>
            <a:r>
              <a:rPr lang="en-GB" sz="1200" dirty="0">
                <a:solidFill>
                  <a:srgbClr val="0B0C0C"/>
                </a:solidFill>
                <a:effectLst/>
                <a:latin typeface="Arial" panose="020B0604020202020204" pitchFamily="34" charset="0"/>
                <a:ea typeface="Arial" panose="020B0604020202020204" pitchFamily="34" charset="0"/>
                <a:cs typeface="Arial" panose="020B0604020202020204" pitchFamily="34" charset="0"/>
              </a:rPr>
              <a:t>For non-residential development it means additional floorspace of 1,000m</a:t>
            </a:r>
            <a:r>
              <a:rPr lang="en-GB" sz="1200" baseline="30000" dirty="0">
                <a:solidFill>
                  <a:srgbClr val="0B0C0C"/>
                </a:solidFill>
                <a:effectLst/>
                <a:latin typeface="Arial" panose="020B0604020202020204" pitchFamily="34" charset="0"/>
                <a:ea typeface="Arial" panose="020B0604020202020204" pitchFamily="34" charset="0"/>
                <a:cs typeface="Arial" panose="020B0604020202020204" pitchFamily="34" charset="0"/>
              </a:rPr>
              <a:t>2</a:t>
            </a:r>
            <a:r>
              <a:rPr lang="en-GB" sz="1200" dirty="0">
                <a:solidFill>
                  <a:srgbClr val="0B0C0C"/>
                </a:solidFill>
                <a:effectLst/>
                <a:latin typeface="Arial" panose="020B0604020202020204" pitchFamily="34" charset="0"/>
                <a:ea typeface="Arial" panose="020B0604020202020204" pitchFamily="34" charset="0"/>
                <a:cs typeface="Arial" panose="020B0604020202020204" pitchFamily="34" charset="0"/>
              </a:rPr>
              <a:t> or more/or site of 1 ha or more, </a:t>
            </a:r>
          </a:p>
          <a:p>
            <a:endParaRPr lang="en-GB" dirty="0"/>
          </a:p>
        </p:txBody>
      </p:sp>
      <p:sp>
        <p:nvSpPr>
          <p:cNvPr id="4" name="Slide Number Placeholder 3"/>
          <p:cNvSpPr>
            <a:spLocks noGrp="1"/>
          </p:cNvSpPr>
          <p:nvPr>
            <p:ph type="sldNum" sz="quarter" idx="5"/>
          </p:nvPr>
        </p:nvSpPr>
        <p:spPr/>
        <p:txBody>
          <a:bodyPr/>
          <a:lstStyle/>
          <a:p>
            <a:fld id="{EC848B3B-09C9-424B-BF25-900CDA4ED7B9}" type="slidenum">
              <a:rPr lang="en-GB" smtClean="0"/>
              <a:t>7</a:t>
            </a:fld>
            <a:endParaRPr lang="en-GB" dirty="0"/>
          </a:p>
        </p:txBody>
      </p:sp>
    </p:spTree>
    <p:extLst>
      <p:ext uri="{BB962C8B-B14F-4D97-AF65-F5344CB8AC3E}">
        <p14:creationId xmlns:p14="http://schemas.microsoft.com/office/powerpoint/2010/main" val="194565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3560" algn="l">
              <a:lnSpc>
                <a:spcPct val="115000"/>
              </a:lnSpc>
              <a:spcBef>
                <a:spcPts val="1200"/>
              </a:spcBef>
              <a:spcAft>
                <a:spcPts val="600"/>
              </a:spcAft>
            </a:pPr>
            <a:r>
              <a:rPr lang="en-GB" sz="1200" dirty="0">
                <a:effectLst/>
                <a:latin typeface="Arial" panose="020B0604020202020204" pitchFamily="34" charset="0"/>
                <a:ea typeface="Arial" panose="020B0604020202020204" pitchFamily="34" charset="0"/>
                <a:cs typeface="Arial" panose="020B0604020202020204" pitchFamily="34" charset="0"/>
              </a:rPr>
              <a:t>So going on to Headline Standard 2, the Accessible Greenspace Standards. </a:t>
            </a:r>
            <a:r>
              <a:rPr lang="en-GB" sz="1200" b="0" dirty="0">
                <a:solidFill>
                  <a:schemeClr val="tx1"/>
                </a:solidFill>
                <a:latin typeface="Arial" panose="020B0604020202020204" pitchFamily="34" charset="0"/>
                <a:cs typeface="Arial" panose="020B0604020202020204" pitchFamily="34" charset="0"/>
              </a:rPr>
              <a:t>w</a:t>
            </a:r>
            <a:r>
              <a:rPr lang="en-GB" sz="1200" dirty="0">
                <a:effectLst/>
                <a:latin typeface="Arial" panose="020B0604020202020204" pitchFamily="34" charset="0"/>
                <a:ea typeface="Arial" panose="020B0604020202020204" pitchFamily="34" charset="0"/>
                <a:cs typeface="Arial" panose="020B0604020202020204" pitchFamily="34" charset="0"/>
              </a:rPr>
              <a:t>hen we use the term  greenspace this also includes blue space. </a:t>
            </a:r>
          </a:p>
          <a:p>
            <a:pPr marL="543560" algn="l">
              <a:lnSpc>
                <a:spcPct val="115000"/>
              </a:lnSpc>
              <a:spcBef>
                <a:spcPts val="1200"/>
              </a:spcBef>
              <a:spcAft>
                <a:spcPts val="600"/>
              </a:spcAft>
            </a:pPr>
            <a:r>
              <a:rPr lang="en-GB" sz="1200" b="1" dirty="0">
                <a:solidFill>
                  <a:schemeClr val="tx1"/>
                </a:solidFill>
                <a:latin typeface="Arial" panose="020B0604020202020204" pitchFamily="34" charset="0"/>
                <a:cs typeface="Arial" panose="020B0604020202020204" pitchFamily="34" charset="0"/>
              </a:rPr>
              <a:t>We’ve updated the Accessible Natural Greenspace Standards, and they </a:t>
            </a:r>
            <a:r>
              <a:rPr lang="en-GB" sz="1200" dirty="0">
                <a:effectLst/>
                <a:latin typeface="Arial" panose="020B0604020202020204" pitchFamily="34" charset="0"/>
                <a:ea typeface="Arial" panose="020B0604020202020204" pitchFamily="34" charset="0"/>
                <a:cs typeface="Arial" panose="020B0604020202020204" pitchFamily="34" charset="0"/>
              </a:rPr>
              <a:t>say that as a minimum  </a:t>
            </a:r>
            <a:r>
              <a:rPr lang="en-GB" sz="1200" b="1" dirty="0">
                <a:solidFill>
                  <a:srgbClr val="780046"/>
                </a:solidFill>
                <a:latin typeface="Arial" panose="020B0604020202020204" pitchFamily="34" charset="0"/>
                <a:cs typeface="Arial" panose="020B0604020202020204" pitchFamily="34" charset="0"/>
              </a:rPr>
              <a:t>Everyone should have access to </a:t>
            </a:r>
            <a:r>
              <a:rPr lang="en-GB" sz="1200" b="1" i="0" u="none" strike="noStrike" baseline="0" dirty="0">
                <a:solidFill>
                  <a:srgbClr val="780046"/>
                </a:solidFill>
                <a:latin typeface="Arial" panose="020B0604020202020204" pitchFamily="34" charset="0"/>
                <a:cs typeface="Arial" panose="020B0604020202020204" pitchFamily="34" charset="0"/>
              </a:rPr>
              <a:t>good quality greenspaces within 15 minutes walk from home.</a:t>
            </a:r>
            <a:r>
              <a:rPr lang="en-GB" sz="1200" dirty="0">
                <a:effectLst/>
                <a:latin typeface="Arial" panose="020B0604020202020204" pitchFamily="34" charset="0"/>
                <a:ea typeface="Arial" panose="020B0604020202020204" pitchFamily="34" charset="0"/>
                <a:cs typeface="Arial" panose="020B0604020202020204" pitchFamily="34" charset="0"/>
              </a:rPr>
              <a:t>   This aims to promote access and active travel to reduces CO2  and pollution. The standards also include minimum sizes and maximum travel distances to larger types of greenspaces such as district and country parks.  </a:t>
            </a:r>
          </a:p>
          <a:p>
            <a:pPr marL="342900" indent="-342900">
              <a:lnSpc>
                <a:spcPct val="100000"/>
              </a:lnSpc>
              <a:buFont typeface="Arial" panose="020B0604020202020204" pitchFamily="34" charset="0"/>
              <a:buChar char="•"/>
            </a:pP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And t</a:t>
            </a: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here should be at least 3 hectares of publicly accessible greenspace per 1000 population;  so a capacity standard; </a:t>
            </a:r>
          </a:p>
          <a:p>
            <a:pPr marL="342900" indent="-342900">
              <a:lnSpc>
                <a:spcPct val="100000"/>
              </a:lnSpc>
              <a:buFont typeface="Arial" panose="020B0604020202020204" pitchFamily="34" charset="0"/>
              <a:buChar char="•"/>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And, in terms of quality,  Accessible greenspaces should meet the Green Flag Award Criteria and be accessible for all, so that everyone can benefit.  </a:t>
            </a:r>
          </a:p>
          <a:p>
            <a:pPr marL="715010" marR="0" lvl="0" indent="-171450" algn="l" defTabSz="914400" rtl="0" eaLnBrk="1" fontAlgn="auto" latinLnBrk="0" hangingPunct="1">
              <a:lnSpc>
                <a:spcPct val="115000"/>
              </a:lnSpc>
              <a:spcBef>
                <a:spcPts val="1200"/>
              </a:spcBef>
              <a:spcAft>
                <a:spcPts val="600"/>
              </a:spcAft>
              <a:buClrTx/>
              <a:buSzTx/>
              <a:buFont typeface="Arial" panose="020B0604020202020204" pitchFamily="34" charset="0"/>
              <a:buChar char="•"/>
              <a:tabLst/>
              <a:defRPr/>
            </a:pPr>
            <a:r>
              <a:rPr lang="en-GB" sz="1200" i="0" u="none" strike="noStrike" baseline="0" dirty="0">
                <a:solidFill>
                  <a:srgbClr val="780046"/>
                </a:solidFill>
                <a:latin typeface="Arial" panose="020B0604020202020204" pitchFamily="34" charset="0"/>
                <a:cs typeface="Arial" panose="020B0604020202020204" pitchFamily="34" charset="0"/>
              </a:rPr>
              <a:t>For </a:t>
            </a:r>
            <a:r>
              <a:rPr lang="en-GB" sz="1200" b="1" i="0" u="none" strike="noStrike" baseline="0" dirty="0">
                <a:solidFill>
                  <a:srgbClr val="780046"/>
                </a:solidFill>
                <a:latin typeface="Arial" panose="020B0604020202020204" pitchFamily="34" charset="0"/>
                <a:cs typeface="Arial" panose="020B0604020202020204" pitchFamily="34" charset="0"/>
              </a:rPr>
              <a:t>major developments</a:t>
            </a:r>
            <a:r>
              <a:rPr lang="en-GB" sz="1200" i="0" u="none" strike="noStrike" baseline="0" dirty="0">
                <a:solidFill>
                  <a:srgbClr val="780046"/>
                </a:solidFill>
                <a:latin typeface="Arial" panose="020B0604020202020204" pitchFamily="34" charset="0"/>
                <a:cs typeface="Arial" panose="020B0604020202020204" pitchFamily="34" charset="0"/>
              </a:rPr>
              <a:t>, </a:t>
            </a:r>
            <a:r>
              <a:rPr lang="en-GB" sz="1200" dirty="0">
                <a:latin typeface="Arial" panose="020B0604020202020204" pitchFamily="34" charset="0"/>
                <a:ea typeface="Arial" panose="020B0604020202020204" pitchFamily="34" charset="0"/>
                <a:cs typeface="Arial" panose="020B0604020202020204" pitchFamily="34" charset="0"/>
              </a:rPr>
              <a:t>T</a:t>
            </a:r>
            <a:r>
              <a:rPr lang="en-GB" sz="1200" dirty="0">
                <a:effectLst/>
                <a:latin typeface="Arial" panose="020B0604020202020204" pitchFamily="34" charset="0"/>
                <a:ea typeface="Arial" panose="020B0604020202020204" pitchFamily="34" charset="0"/>
                <a:cs typeface="Arial" panose="020B0604020202020204" pitchFamily="34" charset="0"/>
              </a:rPr>
              <a:t>he local authority specifies the accessible greenspace to be provided within/ associated with the development, </a:t>
            </a:r>
          </a:p>
          <a:p>
            <a:pPr marL="543560" marR="0" lvl="0" indent="0" algn="l" defTabSz="914400" rtl="0" eaLnBrk="1" fontAlgn="auto" latinLnBrk="0" hangingPunct="1">
              <a:lnSpc>
                <a:spcPct val="115000"/>
              </a:lnSpc>
              <a:spcBef>
                <a:spcPts val="1200"/>
              </a:spcBef>
              <a:spcAft>
                <a:spcPts val="600"/>
              </a:spcAft>
              <a:buClrTx/>
              <a:buSzTx/>
              <a:buFontTx/>
              <a:buNone/>
              <a:tabLst/>
              <a:defRPr/>
            </a:pPr>
            <a:r>
              <a:rPr lang="en-GB" sz="1200" dirty="0">
                <a:solidFill>
                  <a:srgbClr val="780046"/>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rial" panose="020B0604020202020204" pitchFamily="34" charset="0"/>
                <a:cs typeface="Arial" panose="020B0604020202020204" pitchFamily="34" charset="0"/>
              </a:rPr>
              <a:t>Suitable Alternative Natural Greenspace (SANGS - quality and type suitable to provide alternative greenspace to divert visitors from visiting sensitive sites such as Special Protection Areas (SPAs). Provide mitigation by preventing an increase in visitor pressure on the SPA. To achieve this, a higher standard than the Accessible Greenspace Standards (above) is often set, i.e. a SANGs Standard of 8 hectares per 1,000 head of new population. </a:t>
            </a:r>
          </a:p>
          <a:p>
            <a:endParaRPr lang="en-GB" dirty="0"/>
          </a:p>
          <a:p>
            <a:r>
              <a:rPr lang="en-GB" sz="1200" b="0" i="0" dirty="0">
                <a:solidFill>
                  <a:srgbClr val="212529"/>
                </a:solidFill>
                <a:effectLst/>
                <a:latin typeface="Arial" panose="020B0604020202020204" pitchFamily="34" charset="0"/>
                <a:cs typeface="Arial" panose="020B0604020202020204" pitchFamily="34" charset="0"/>
              </a:rPr>
              <a:t>Attractive cycling and walking networks as part of GI corridors can contribute to CO2 reduction by providing active travel options.</a:t>
            </a:r>
            <a:endParaRPr lang="en-GB" dirty="0"/>
          </a:p>
        </p:txBody>
      </p:sp>
      <p:sp>
        <p:nvSpPr>
          <p:cNvPr id="4" name="Slide Number Placeholder 3"/>
          <p:cNvSpPr>
            <a:spLocks noGrp="1"/>
          </p:cNvSpPr>
          <p:nvPr>
            <p:ph type="sldNum" sz="quarter" idx="5"/>
          </p:nvPr>
        </p:nvSpPr>
        <p:spPr/>
        <p:txBody>
          <a:bodyPr/>
          <a:lstStyle/>
          <a:p>
            <a:fld id="{EC848B3B-09C9-424B-BF25-900CDA4ED7B9}" type="slidenum">
              <a:rPr lang="en-GB" smtClean="0"/>
              <a:t>8</a:t>
            </a:fld>
            <a:endParaRPr lang="en-GB" dirty="0"/>
          </a:p>
        </p:txBody>
      </p:sp>
    </p:spTree>
    <p:extLst>
      <p:ext uri="{BB962C8B-B14F-4D97-AF65-F5344CB8AC3E}">
        <p14:creationId xmlns:p14="http://schemas.microsoft.com/office/powerpoint/2010/main" val="3440424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b="0" i="0" u="none" strike="noStrike" baseline="0" dirty="0">
                <a:latin typeface="Arial" panose="020B0604020202020204" pitchFamily="34" charset="0"/>
                <a:cs typeface="Arial" panose="020B0604020202020204" pitchFamily="34" charset="0"/>
              </a:rPr>
              <a:t>The Urban Nature Recovery Standard says that local areas should </a:t>
            </a:r>
          </a:p>
          <a:p>
            <a:pPr marL="285750" indent="-285750">
              <a:lnSpc>
                <a:spcPct val="100000"/>
              </a:lnSpc>
              <a:buFont typeface="Arial" panose="020B0604020202020204" pitchFamily="34" charset="0"/>
              <a:buChar char="•"/>
            </a:pPr>
            <a:r>
              <a:rPr lang="en-GB" sz="1200" dirty="0">
                <a:effectLst/>
                <a:latin typeface="Arial" panose="020B0604020202020204" pitchFamily="34" charset="0"/>
                <a:ea typeface="Arial" panose="020B0604020202020204" pitchFamily="34" charset="0"/>
                <a:cs typeface="Arial" panose="020B0604020202020204" pitchFamily="34" charset="0"/>
              </a:rPr>
              <a:t>increase the proportion of urban and urban fringe green infrastructure that’s designed and managed for nature recovery</a:t>
            </a:r>
            <a:endParaRPr lang="en-GB" sz="1200" b="0" i="0" u="none" strike="noStrike" baseline="0" dirty="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GB" sz="1200" b="0" i="0" u="none" strike="noStrike" baseline="0" dirty="0">
                <a:latin typeface="Arial" panose="020B0604020202020204" pitchFamily="34" charset="0"/>
                <a:cs typeface="Arial" panose="020B0604020202020204" pitchFamily="34" charset="0"/>
              </a:rPr>
              <a:t>And </a:t>
            </a:r>
            <a:r>
              <a:rPr lang="en-GB" sz="1200" dirty="0">
                <a:effectLst/>
                <a:latin typeface="Arial" panose="020B0604020202020204" pitchFamily="34" charset="0"/>
                <a:ea typeface="Arial" panose="020B0604020202020204" pitchFamily="34" charset="0"/>
                <a:cs typeface="Arial" panose="020B0604020202020204" pitchFamily="34" charset="0"/>
              </a:rPr>
              <a:t>Increase the number and quality of Local Nature Reserves </a:t>
            </a:r>
            <a:r>
              <a:rPr lang="en-GB" sz="1200" dirty="0">
                <a:latin typeface="Arial" panose="020B0604020202020204" pitchFamily="34" charset="0"/>
                <a:ea typeface="Arial" panose="020B0604020202020204" pitchFamily="34" charset="0"/>
                <a:cs typeface="Arial" panose="020B0604020202020204" pitchFamily="34" charset="0"/>
              </a:rPr>
              <a:t>and </a:t>
            </a:r>
            <a:r>
              <a:rPr lang="en-GB" sz="1200" dirty="0">
                <a:effectLst/>
                <a:latin typeface="Arial" panose="020B0604020202020204" pitchFamily="34" charset="0"/>
                <a:ea typeface="Arial" panose="020B0604020202020204" pitchFamily="34" charset="0"/>
                <a:cs typeface="Arial" panose="020B0604020202020204" pitchFamily="34" charset="0"/>
              </a:rPr>
              <a:t>Local Wildlife Sites</a:t>
            </a:r>
          </a:p>
          <a:p>
            <a:pPr>
              <a:lnSpc>
                <a:spcPct val="100000"/>
              </a:lnSpc>
            </a:pPr>
            <a:r>
              <a:rPr lang="en-GB" sz="1200" b="1" dirty="0">
                <a:effectLst/>
                <a:latin typeface="Arial" panose="020B0604020202020204" pitchFamily="34" charset="0"/>
                <a:ea typeface="Arial" panose="020B0604020202020204" pitchFamily="34" charset="0"/>
                <a:cs typeface="Arial" panose="020B0604020202020204" pitchFamily="34" charset="0"/>
              </a:rPr>
              <a:t>For Major developments</a:t>
            </a:r>
          </a:p>
          <a:p>
            <a:pPr marL="342900" lvl="0" indent="-342900">
              <a:lnSpc>
                <a:spcPct val="100000"/>
              </a:lnSpc>
              <a:spcBef>
                <a:spcPts val="1200"/>
              </a:spcBef>
              <a:spcAft>
                <a:spcPts val="600"/>
              </a:spcAft>
              <a:buFont typeface="Arial" panose="020B0604020202020204" pitchFamily="34" charset="0"/>
              <a:buChar char="•"/>
              <a:tabLst>
                <a:tab pos="772160" algn="l"/>
              </a:tabLst>
            </a:pPr>
            <a:r>
              <a:rPr lang="en-GB" sz="1200" dirty="0">
                <a:effectLst/>
                <a:latin typeface="Arial" panose="020B0604020202020204" pitchFamily="34" charset="0"/>
                <a:ea typeface="Arial" panose="020B0604020202020204" pitchFamily="34" charset="0"/>
                <a:cs typeface="Arial" panose="020B0604020202020204" pitchFamily="34" charset="0"/>
              </a:rPr>
              <a:t>The developer should identify its contribution to nature recovery, and include this in their Green Infrastructure Plan</a:t>
            </a:r>
          </a:p>
          <a:p>
            <a:pPr marL="0" lvl="0" indent="0">
              <a:lnSpc>
                <a:spcPct val="100000"/>
              </a:lnSpc>
              <a:spcBef>
                <a:spcPts val="1200"/>
              </a:spcBef>
              <a:spcAft>
                <a:spcPts val="600"/>
              </a:spcAft>
              <a:buFont typeface="Arial" panose="020B0604020202020204" pitchFamily="34" charset="0"/>
              <a:buNone/>
              <a:tabLst>
                <a:tab pos="772160" algn="l"/>
              </a:tabLst>
            </a:pPr>
            <a:r>
              <a:rPr lang="en-GB" sz="1200" dirty="0">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tab pos="772160" algn="l"/>
              </a:tabLst>
              <a:defRPr/>
            </a:pPr>
            <a:r>
              <a:rPr lang="en-GB" sz="1200" dirty="0">
                <a:effectLst/>
                <a:latin typeface="Arial" panose="020B0604020202020204" pitchFamily="34" charset="0"/>
                <a:ea typeface="Arial" panose="020B0604020202020204" pitchFamily="34" charset="0"/>
                <a:cs typeface="Arial" panose="020B0604020202020204" pitchFamily="34" charset="0"/>
              </a:rPr>
              <a:t>This will help GI contribute to the National Nature Recovery Network in urban areas and help local authorities to deliver their Biodiversity Duty,   Biodiversity Net Gain and Local Nature Recovery Strategies.</a:t>
            </a:r>
          </a:p>
          <a:p>
            <a:pPr marL="342900" lvl="0" indent="-342900">
              <a:lnSpc>
                <a:spcPct val="100000"/>
              </a:lnSpc>
              <a:spcBef>
                <a:spcPts val="1200"/>
              </a:spcBef>
              <a:spcAft>
                <a:spcPts val="600"/>
              </a:spcAft>
              <a:buFont typeface="Arial" panose="020B0604020202020204" pitchFamily="34" charset="0"/>
              <a:buChar char="•"/>
              <a:tabLst>
                <a:tab pos="772160" algn="l"/>
              </a:tabLst>
            </a:pPr>
            <a:endParaRPr lang="en-GB" sz="1100" dirty="0">
              <a:latin typeface="+mn-lt"/>
            </a:endParaRPr>
          </a:p>
        </p:txBody>
      </p:sp>
      <p:sp>
        <p:nvSpPr>
          <p:cNvPr id="4" name="Slide Number Placeholder 3"/>
          <p:cNvSpPr>
            <a:spLocks noGrp="1"/>
          </p:cNvSpPr>
          <p:nvPr>
            <p:ph type="sldNum" sz="quarter" idx="5"/>
          </p:nvPr>
        </p:nvSpPr>
        <p:spPr/>
        <p:txBody>
          <a:bodyPr/>
          <a:lstStyle/>
          <a:p>
            <a:fld id="{EC848B3B-09C9-424B-BF25-900CDA4ED7B9}" type="slidenum">
              <a:rPr lang="en-GB" smtClean="0"/>
              <a:t>9</a:t>
            </a:fld>
            <a:endParaRPr lang="en-GB" dirty="0"/>
          </a:p>
        </p:txBody>
      </p:sp>
    </p:spTree>
    <p:extLst>
      <p:ext uri="{BB962C8B-B14F-4D97-AF65-F5344CB8AC3E}">
        <p14:creationId xmlns:p14="http://schemas.microsoft.com/office/powerpoint/2010/main" val="31176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rgbClr val="780046"/>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4038600" y="0"/>
            <a:ext cx="8153400" cy="6858000"/>
          </a:xfrm>
          <a:prstGeom prst="rect">
            <a:avLst/>
          </a:prstGeom>
          <a:solidFill>
            <a:srgbClr val="FFFB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p>
        </p:txBody>
      </p:sp>
      <p:sp>
        <p:nvSpPr>
          <p:cNvPr id="2" name="Title 1"/>
          <p:cNvSpPr>
            <a:spLocks noGrp="1"/>
          </p:cNvSpPr>
          <p:nvPr userDrawn="1">
            <p:ph type="title"/>
          </p:nvPr>
        </p:nvSpPr>
        <p:spPr>
          <a:xfrm>
            <a:off x="613413" y="386080"/>
            <a:ext cx="2739387" cy="5892800"/>
          </a:xfrm>
        </p:spPr>
        <p:txBody>
          <a:bodyPr>
            <a:normAutofit/>
          </a:bodyPr>
          <a:lstStyle>
            <a:lvl1pPr>
              <a:defRPr sz="24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3163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AutoShape 12"/>
          <p:cNvSpPr>
            <a:spLocks noChangeAspect="1" noChangeArrowheads="1" noTextEdit="1"/>
          </p:cNvSpPr>
          <p:nvPr userDrawn="1"/>
        </p:nvSpPr>
        <p:spPr bwMode="auto">
          <a:xfrm>
            <a:off x="3822701" y="1565152"/>
            <a:ext cx="3406464" cy="349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 name="Group 1"/>
          <p:cNvGrpSpPr/>
          <p:nvPr userDrawn="1"/>
        </p:nvGrpSpPr>
        <p:grpSpPr>
          <a:xfrm>
            <a:off x="4392768" y="1730252"/>
            <a:ext cx="3406464" cy="3410046"/>
            <a:chOff x="3822701" y="1565152"/>
            <a:chExt cx="3406464" cy="3410046"/>
          </a:xfrm>
        </p:grpSpPr>
        <p:sp>
          <p:nvSpPr>
            <p:cNvPr id="5" name="Rectangle 14"/>
            <p:cNvSpPr>
              <a:spLocks noChangeArrowheads="1"/>
            </p:cNvSpPr>
            <p:nvPr userDrawn="1"/>
          </p:nvSpPr>
          <p:spPr bwMode="auto">
            <a:xfrm>
              <a:off x="3822701" y="1565152"/>
              <a:ext cx="3406464" cy="3410046"/>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 name="Freeform 15"/>
            <p:cNvSpPr>
              <a:spLocks/>
            </p:cNvSpPr>
            <p:nvPr userDrawn="1"/>
          </p:nvSpPr>
          <p:spPr bwMode="auto">
            <a:xfrm>
              <a:off x="5361335" y="4327540"/>
              <a:ext cx="261210" cy="540312"/>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 name="Freeform 16"/>
            <p:cNvSpPr>
              <a:spLocks/>
            </p:cNvSpPr>
            <p:nvPr userDrawn="1"/>
          </p:nvSpPr>
          <p:spPr bwMode="auto">
            <a:xfrm>
              <a:off x="3933626" y="4327540"/>
              <a:ext cx="279101" cy="540312"/>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17"/>
            <p:cNvSpPr>
              <a:spLocks/>
            </p:cNvSpPr>
            <p:nvPr userDrawn="1"/>
          </p:nvSpPr>
          <p:spPr bwMode="auto">
            <a:xfrm>
              <a:off x="4287869" y="4306070"/>
              <a:ext cx="475903" cy="583250"/>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18"/>
            <p:cNvSpPr>
              <a:spLocks noEditPoints="1"/>
            </p:cNvSpPr>
            <p:nvPr userDrawn="1"/>
          </p:nvSpPr>
          <p:spPr bwMode="auto">
            <a:xfrm>
              <a:off x="5647592" y="4302492"/>
              <a:ext cx="490216" cy="565359"/>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19"/>
            <p:cNvSpPr>
              <a:spLocks/>
            </p:cNvSpPr>
            <p:nvPr userDrawn="1"/>
          </p:nvSpPr>
          <p:spPr bwMode="auto">
            <a:xfrm>
              <a:off x="6177169" y="4306070"/>
              <a:ext cx="479481" cy="583250"/>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0"/>
            <p:cNvSpPr>
              <a:spLocks noEditPoints="1"/>
            </p:cNvSpPr>
            <p:nvPr userDrawn="1"/>
          </p:nvSpPr>
          <p:spPr bwMode="auto">
            <a:xfrm>
              <a:off x="6728214" y="4327540"/>
              <a:ext cx="400760" cy="540312"/>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21"/>
            <p:cNvSpPr>
              <a:spLocks/>
            </p:cNvSpPr>
            <p:nvPr userDrawn="1"/>
          </p:nvSpPr>
          <p:spPr bwMode="auto">
            <a:xfrm>
              <a:off x="4824602" y="4323961"/>
              <a:ext cx="443699" cy="554624"/>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22"/>
            <p:cNvSpPr>
              <a:spLocks/>
            </p:cNvSpPr>
            <p:nvPr userDrawn="1"/>
          </p:nvSpPr>
          <p:spPr bwMode="auto">
            <a:xfrm>
              <a:off x="3933626" y="3629786"/>
              <a:ext cx="500951" cy="611876"/>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23"/>
            <p:cNvSpPr>
              <a:spLocks noEditPoints="1"/>
            </p:cNvSpPr>
            <p:nvPr userDrawn="1"/>
          </p:nvSpPr>
          <p:spPr bwMode="auto">
            <a:xfrm>
              <a:off x="4463202" y="3626208"/>
              <a:ext cx="515263" cy="590407"/>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24"/>
            <p:cNvSpPr>
              <a:spLocks noEditPoints="1"/>
            </p:cNvSpPr>
            <p:nvPr userDrawn="1"/>
          </p:nvSpPr>
          <p:spPr bwMode="auto">
            <a:xfrm>
              <a:off x="6288094" y="3626208"/>
              <a:ext cx="515263" cy="590407"/>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25"/>
            <p:cNvSpPr>
              <a:spLocks/>
            </p:cNvSpPr>
            <p:nvPr userDrawn="1"/>
          </p:nvSpPr>
          <p:spPr bwMode="auto">
            <a:xfrm>
              <a:off x="4917636" y="3651256"/>
              <a:ext cx="425808" cy="565359"/>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26"/>
            <p:cNvSpPr>
              <a:spLocks/>
            </p:cNvSpPr>
            <p:nvPr userDrawn="1"/>
          </p:nvSpPr>
          <p:spPr bwMode="auto">
            <a:xfrm>
              <a:off x="6842717" y="3651256"/>
              <a:ext cx="275523" cy="565359"/>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27"/>
            <p:cNvSpPr>
              <a:spLocks noEditPoints="1"/>
            </p:cNvSpPr>
            <p:nvPr userDrawn="1"/>
          </p:nvSpPr>
          <p:spPr bwMode="auto">
            <a:xfrm>
              <a:off x="5915959" y="3651256"/>
              <a:ext cx="364978" cy="565359"/>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28"/>
            <p:cNvSpPr>
              <a:spLocks/>
            </p:cNvSpPr>
            <p:nvPr userDrawn="1"/>
          </p:nvSpPr>
          <p:spPr bwMode="auto">
            <a:xfrm>
              <a:off x="5411430" y="3654834"/>
              <a:ext cx="415073" cy="572516"/>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8731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7" name="Content Placeholder 6"/>
          <p:cNvSpPr>
            <a:spLocks noGrp="1"/>
          </p:cNvSpPr>
          <p:nvPr>
            <p:ph sz="quarter" idx="13"/>
          </p:nvPr>
        </p:nvSpPr>
        <p:spPr>
          <a:xfrm>
            <a:off x="381000" y="1984360"/>
            <a:ext cx="4922520" cy="4170521"/>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1744128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de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074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or Statistic">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668086" y="403223"/>
            <a:ext cx="4228514" cy="4928428"/>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1" name="Rectangular Callout 10"/>
          <p:cNvSpPr/>
          <p:nvPr userDrawn="1"/>
        </p:nvSpPr>
        <p:spPr>
          <a:xfrm>
            <a:off x="1975340" y="4192993"/>
            <a:ext cx="3812345" cy="2377441"/>
          </a:xfrm>
          <a:prstGeom prst="wedgeRectCallout">
            <a:avLst/>
          </a:prstGeom>
          <a:solidFill>
            <a:srgbClr val="78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6"/>
          <p:cNvSpPr>
            <a:spLocks noGrp="1"/>
          </p:cNvSpPr>
          <p:nvPr>
            <p:ph sz="quarter" idx="13"/>
          </p:nvPr>
        </p:nvSpPr>
        <p:spPr>
          <a:xfrm>
            <a:off x="2209796" y="4418072"/>
            <a:ext cx="3389146" cy="1968660"/>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237512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1524000" y="6356350"/>
            <a:ext cx="3505200" cy="365125"/>
          </a:xfrm>
        </p:spPr>
        <p:txBody>
          <a:bodyPr/>
          <a:lstStyle/>
          <a:p>
            <a:r>
              <a:rPr lang="en-GB" dirty="0"/>
              <a:t>Green Infrastructure Framework </a:t>
            </a:r>
          </a:p>
        </p:txBody>
      </p:sp>
      <p:sp>
        <p:nvSpPr>
          <p:cNvPr id="6" name="Slide Number Placeholder 5"/>
          <p:cNvSpPr>
            <a:spLocks noGrp="1"/>
          </p:cNvSpPr>
          <p:nvPr>
            <p:ph type="sldNum" sz="quarter" idx="12"/>
          </p:nvPr>
        </p:nvSpPr>
        <p:spPr>
          <a:xfrm>
            <a:off x="6896100" y="6356350"/>
            <a:ext cx="2743200" cy="365125"/>
          </a:xfrm>
        </p:spPr>
        <p:txBody>
          <a:bodyPr/>
          <a:lstStyle/>
          <a:p>
            <a:fld id="{5CF0CC29-15F6-4C35-989F-849E2A667A2F}" type="slidenum">
              <a:rPr lang="en-GB" smtClean="0"/>
              <a:t>‹#›</a:t>
            </a:fld>
            <a:endParaRPr lang="en-GB" dirty="0"/>
          </a:p>
        </p:txBody>
      </p:sp>
      <p:sp>
        <p:nvSpPr>
          <p:cNvPr id="7" name="Text Placeholder 6"/>
          <p:cNvSpPr>
            <a:spLocks noGrp="1"/>
          </p:cNvSpPr>
          <p:nvPr>
            <p:ph type="body" sz="quarter" idx="13"/>
          </p:nvPr>
        </p:nvSpPr>
        <p:spPr>
          <a:xfrm>
            <a:off x="1294716" y="4322762"/>
            <a:ext cx="6357938" cy="187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2277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74592-0102-4E80-A163-E19C27CBD3A0}" type="datetimeFigureOut">
              <a:rPr lang="en-GB" smtClean="0"/>
              <a:t>05/06/2023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29A8F2A-EE03-40F3-9F9A-334F240FD677}" type="slidenum">
              <a:rPr lang="en-GB" smtClean="0"/>
              <a:t>‹#›</a:t>
            </a:fld>
            <a:endParaRPr lang="en-GB" dirty="0"/>
          </a:p>
        </p:txBody>
      </p:sp>
    </p:spTree>
    <p:extLst>
      <p:ext uri="{BB962C8B-B14F-4D97-AF65-F5344CB8AC3E}">
        <p14:creationId xmlns:p14="http://schemas.microsoft.com/office/powerpoint/2010/main" val="3889060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357167"/>
            <a:ext cx="9311216" cy="56197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544DBBA-C538-4B16-A1EE-B278D76D858D}"/>
              </a:ext>
            </a:extLst>
          </p:cNvPr>
          <p:cNvSpPr>
            <a:spLocks noGrp="1" noChangeArrowheads="1"/>
          </p:cNvSpPr>
          <p:nvPr>
            <p:ph type="dt" sz="half" idx="10"/>
          </p:nvPr>
        </p:nvSpPr>
        <p:spPr/>
        <p:txBody>
          <a:bodyPr/>
          <a:lstStyle>
            <a:lvl1pPr>
              <a:defRPr/>
            </a:lvl1pPr>
          </a:lstStyle>
          <a:p>
            <a:pPr>
              <a:defRPr/>
            </a:pPr>
            <a:endParaRPr lang="en-GB" dirty="0"/>
          </a:p>
        </p:txBody>
      </p:sp>
      <p:sp>
        <p:nvSpPr>
          <p:cNvPr id="5" name="Rectangle 5">
            <a:extLst>
              <a:ext uri="{FF2B5EF4-FFF2-40B4-BE49-F238E27FC236}">
                <a16:creationId xmlns:a16="http://schemas.microsoft.com/office/drawing/2014/main" id="{C66BC0D9-E340-44DA-9797-1900AC3A450D}"/>
              </a:ext>
            </a:extLst>
          </p:cNvPr>
          <p:cNvSpPr>
            <a:spLocks noGrp="1" noChangeArrowheads="1"/>
          </p:cNvSpPr>
          <p:nvPr>
            <p:ph type="ftr" sz="quarter" idx="11"/>
          </p:nvPr>
        </p:nvSpPr>
        <p:spPr/>
        <p:txBody>
          <a:bodyPr/>
          <a:lstStyle>
            <a:lvl1pPr>
              <a:defRPr/>
            </a:lvl1pPr>
          </a:lstStyle>
          <a:p>
            <a:pPr>
              <a:defRPr/>
            </a:pPr>
            <a:endParaRPr lang="en-GB" dirty="0"/>
          </a:p>
        </p:txBody>
      </p:sp>
      <p:sp>
        <p:nvSpPr>
          <p:cNvPr id="6" name="Rectangle 6">
            <a:extLst>
              <a:ext uri="{FF2B5EF4-FFF2-40B4-BE49-F238E27FC236}">
                <a16:creationId xmlns:a16="http://schemas.microsoft.com/office/drawing/2014/main" id="{41D3437E-6907-490D-98A5-8C3E0BA3350B}"/>
              </a:ext>
            </a:extLst>
          </p:cNvPr>
          <p:cNvSpPr>
            <a:spLocks noGrp="1" noChangeArrowheads="1"/>
          </p:cNvSpPr>
          <p:nvPr>
            <p:ph type="sldNum" sz="quarter" idx="12"/>
          </p:nvPr>
        </p:nvSpPr>
        <p:spPr/>
        <p:txBody>
          <a:bodyPr/>
          <a:lstStyle>
            <a:lvl1pPr>
              <a:defRPr/>
            </a:lvl1pPr>
          </a:lstStyle>
          <a:p>
            <a:pPr>
              <a:defRPr/>
            </a:pPr>
            <a:fld id="{478939DA-5F65-4419-B05A-2AB5CBE9F9DB}" type="slidenum">
              <a:rPr lang="en-GB" altLang="en-US"/>
              <a:pPr>
                <a:defRPr/>
              </a:pPr>
              <a:t>‹#›</a:t>
            </a:fld>
            <a:endParaRPr lang="en-GB" altLang="en-US" dirty="0"/>
          </a:p>
        </p:txBody>
      </p:sp>
    </p:spTree>
    <p:extLst>
      <p:ext uri="{BB962C8B-B14F-4D97-AF65-F5344CB8AC3E}">
        <p14:creationId xmlns:p14="http://schemas.microsoft.com/office/powerpoint/2010/main" val="210977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Style 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0" y="6356350"/>
            <a:ext cx="3505200" cy="365125"/>
          </a:xfrm>
        </p:spPr>
        <p:txBody>
          <a:bodyPr/>
          <a:lstStyle/>
          <a:p>
            <a:r>
              <a:rPr lang="en-GB" dirty="0"/>
              <a:t>Green Infrastructure Framework </a:t>
            </a:r>
          </a:p>
        </p:txBody>
      </p:sp>
      <p:sp>
        <p:nvSpPr>
          <p:cNvPr id="6" name="Slide Number Placeholder 5"/>
          <p:cNvSpPr>
            <a:spLocks noGrp="1"/>
          </p:cNvSpPr>
          <p:nvPr>
            <p:ph type="sldNum" sz="quarter" idx="12"/>
          </p:nvPr>
        </p:nvSpPr>
        <p:spPr>
          <a:xfrm>
            <a:off x="6896100" y="6356350"/>
            <a:ext cx="2743200" cy="365125"/>
          </a:xfrm>
        </p:spPr>
        <p:txBody>
          <a:bodyPr/>
          <a:lstStyle/>
          <a:p>
            <a:fld id="{5CF0CC29-15F6-4C35-989F-849E2A667A2F}" type="slidenum">
              <a:rPr lang="en-GB" smtClean="0"/>
              <a:t>‹#›</a:t>
            </a:fld>
            <a:endParaRPr lang="en-GB" dirty="0"/>
          </a:p>
        </p:txBody>
      </p:sp>
      <p:sp>
        <p:nvSpPr>
          <p:cNvPr id="30" name="Freeform 15"/>
          <p:cNvSpPr>
            <a:spLocks/>
          </p:cNvSpPr>
          <p:nvPr userDrawn="1"/>
        </p:nvSpPr>
        <p:spPr bwMode="auto">
          <a:xfrm>
            <a:off x="-28639" y="4255454"/>
            <a:ext cx="12263090" cy="2633025"/>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780046"/>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32" name="Group 13"/>
          <p:cNvGrpSpPr>
            <a:grpSpLocks noChangeAspect="1"/>
          </p:cNvGrpSpPr>
          <p:nvPr userDrawn="1"/>
        </p:nvGrpSpPr>
        <p:grpSpPr bwMode="auto">
          <a:xfrm>
            <a:off x="10450619" y="383283"/>
            <a:ext cx="1363245" cy="1397614"/>
            <a:chOff x="2404" y="1132"/>
            <a:chExt cx="952" cy="976"/>
          </a:xfrm>
        </p:grpSpPr>
        <p:sp>
          <p:nvSpPr>
            <p:cNvPr id="33" name="AutoShape 12"/>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Rectangle 14"/>
            <p:cNvSpPr>
              <a:spLocks noChangeArrowheads="1"/>
            </p:cNvSpPr>
            <p:nvPr userDrawn="1"/>
          </p:nvSpPr>
          <p:spPr bwMode="auto">
            <a:xfrm>
              <a:off x="2404" y="1132"/>
              <a:ext cx="952" cy="953"/>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15"/>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6"/>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7"/>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8"/>
            <p:cNvSpPr>
              <a:spLocks noEditPoints="1"/>
            </p:cNvSpPr>
            <p:nvPr userDrawn="1"/>
          </p:nvSpPr>
          <p:spPr bwMode="auto">
            <a:xfrm>
              <a:off x="2914" y="1897"/>
              <a:ext cx="137" cy="158"/>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9"/>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20"/>
            <p:cNvSpPr>
              <a:spLocks noEditPoints="1"/>
            </p:cNvSpPr>
            <p:nvPr userDrawn="1"/>
          </p:nvSpPr>
          <p:spPr bwMode="auto">
            <a:xfrm>
              <a:off x="3216" y="1904"/>
              <a:ext cx="112" cy="151"/>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21"/>
            <p:cNvSpPr>
              <a:spLocks/>
            </p:cNvSpPr>
            <p:nvPr userDrawn="1"/>
          </p:nvSpPr>
          <p:spPr bwMode="auto">
            <a:xfrm>
              <a:off x="2684" y="1903"/>
              <a:ext cx="124" cy="155"/>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22"/>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23"/>
            <p:cNvSpPr>
              <a:spLocks noEditPoints="1"/>
            </p:cNvSpPr>
            <p:nvPr userDrawn="1"/>
          </p:nvSpPr>
          <p:spPr bwMode="auto">
            <a:xfrm>
              <a:off x="258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24"/>
            <p:cNvSpPr>
              <a:spLocks noEditPoints="1"/>
            </p:cNvSpPr>
            <p:nvPr userDrawn="1"/>
          </p:nvSpPr>
          <p:spPr bwMode="auto">
            <a:xfrm>
              <a:off x="309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25"/>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26"/>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27"/>
            <p:cNvSpPr>
              <a:spLocks noEditPoints="1"/>
            </p:cNvSpPr>
            <p:nvPr userDrawn="1"/>
          </p:nvSpPr>
          <p:spPr bwMode="auto">
            <a:xfrm>
              <a:off x="2989" y="1715"/>
              <a:ext cx="102" cy="158"/>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8"/>
            <p:cNvSpPr>
              <a:spLocks/>
            </p:cNvSpPr>
            <p:nvPr userDrawn="1"/>
          </p:nvSpPr>
          <p:spPr bwMode="auto">
            <a:xfrm>
              <a:off x="2848" y="1716"/>
              <a:ext cx="116" cy="160"/>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1" name="Rectangle 50"/>
          <p:cNvSpPr/>
          <p:nvPr userDrawn="1"/>
        </p:nvSpPr>
        <p:spPr>
          <a:xfrm>
            <a:off x="431800" y="5970077"/>
            <a:ext cx="2420086" cy="307777"/>
          </a:xfrm>
          <a:prstGeom prst="rect">
            <a:avLst/>
          </a:prstGeom>
        </p:spPr>
        <p:txBody>
          <a:bodyPr wrap="none">
            <a:spAutoFit/>
          </a:bodyPr>
          <a:lstStyle/>
          <a:p>
            <a:pPr>
              <a:defRPr/>
            </a:pPr>
            <a:r>
              <a:rPr lang="en-GB" sz="1400" dirty="0">
                <a:solidFill>
                  <a:schemeClr val="bg1"/>
                </a:solidFill>
                <a:latin typeface="Arial" charset="0"/>
              </a:rPr>
              <a:t>www.gov.uk/natural-england</a:t>
            </a:r>
          </a:p>
        </p:txBody>
      </p:sp>
      <p:sp>
        <p:nvSpPr>
          <p:cNvPr id="53" name="Title Placeholder 1"/>
          <p:cNvSpPr>
            <a:spLocks noGrp="1"/>
          </p:cNvSpPr>
          <p:nvPr>
            <p:ph type="title"/>
          </p:nvPr>
        </p:nvSpPr>
        <p:spPr>
          <a:xfrm>
            <a:off x="381000" y="1774825"/>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56" name="Text Placeholder 55"/>
          <p:cNvSpPr>
            <a:spLocks noGrp="1"/>
          </p:cNvSpPr>
          <p:nvPr>
            <p:ph type="body" sz="quarter" idx="13"/>
          </p:nvPr>
        </p:nvSpPr>
        <p:spPr>
          <a:xfrm>
            <a:off x="393700" y="2819400"/>
            <a:ext cx="10519448" cy="914400"/>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196175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Style 2">
    <p:spTree>
      <p:nvGrpSpPr>
        <p:cNvPr id="1" name=""/>
        <p:cNvGrpSpPr/>
        <p:nvPr/>
      </p:nvGrpSpPr>
      <p:grpSpPr>
        <a:xfrm>
          <a:off x="0" y="0"/>
          <a:ext cx="0" cy="0"/>
          <a:chOff x="0" y="0"/>
          <a:chExt cx="0" cy="0"/>
        </a:xfrm>
      </p:grpSpPr>
      <p:grpSp>
        <p:nvGrpSpPr>
          <p:cNvPr id="32" name="Group 13"/>
          <p:cNvGrpSpPr>
            <a:grpSpLocks noChangeAspect="1"/>
          </p:cNvGrpSpPr>
          <p:nvPr userDrawn="1"/>
        </p:nvGrpSpPr>
        <p:grpSpPr bwMode="auto">
          <a:xfrm>
            <a:off x="10450619" y="383283"/>
            <a:ext cx="1363245" cy="1397614"/>
            <a:chOff x="2404" y="1132"/>
            <a:chExt cx="952" cy="976"/>
          </a:xfrm>
        </p:grpSpPr>
        <p:sp>
          <p:nvSpPr>
            <p:cNvPr id="33" name="AutoShape 12"/>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Rectangle 14"/>
            <p:cNvSpPr>
              <a:spLocks noChangeArrowheads="1"/>
            </p:cNvSpPr>
            <p:nvPr userDrawn="1"/>
          </p:nvSpPr>
          <p:spPr bwMode="auto">
            <a:xfrm>
              <a:off x="2404" y="1132"/>
              <a:ext cx="952" cy="953"/>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15"/>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6"/>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7"/>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8"/>
            <p:cNvSpPr>
              <a:spLocks noEditPoints="1"/>
            </p:cNvSpPr>
            <p:nvPr userDrawn="1"/>
          </p:nvSpPr>
          <p:spPr bwMode="auto">
            <a:xfrm>
              <a:off x="2914" y="1897"/>
              <a:ext cx="137" cy="158"/>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9"/>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20"/>
            <p:cNvSpPr>
              <a:spLocks noEditPoints="1"/>
            </p:cNvSpPr>
            <p:nvPr userDrawn="1"/>
          </p:nvSpPr>
          <p:spPr bwMode="auto">
            <a:xfrm>
              <a:off x="3216" y="1904"/>
              <a:ext cx="112" cy="151"/>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21"/>
            <p:cNvSpPr>
              <a:spLocks/>
            </p:cNvSpPr>
            <p:nvPr userDrawn="1"/>
          </p:nvSpPr>
          <p:spPr bwMode="auto">
            <a:xfrm>
              <a:off x="2684" y="1903"/>
              <a:ext cx="124" cy="155"/>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22"/>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23"/>
            <p:cNvSpPr>
              <a:spLocks noEditPoints="1"/>
            </p:cNvSpPr>
            <p:nvPr userDrawn="1"/>
          </p:nvSpPr>
          <p:spPr bwMode="auto">
            <a:xfrm>
              <a:off x="258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24"/>
            <p:cNvSpPr>
              <a:spLocks noEditPoints="1"/>
            </p:cNvSpPr>
            <p:nvPr userDrawn="1"/>
          </p:nvSpPr>
          <p:spPr bwMode="auto">
            <a:xfrm>
              <a:off x="309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25"/>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26"/>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27"/>
            <p:cNvSpPr>
              <a:spLocks noEditPoints="1"/>
            </p:cNvSpPr>
            <p:nvPr userDrawn="1"/>
          </p:nvSpPr>
          <p:spPr bwMode="auto">
            <a:xfrm>
              <a:off x="2989" y="1715"/>
              <a:ext cx="102" cy="158"/>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8"/>
            <p:cNvSpPr>
              <a:spLocks/>
            </p:cNvSpPr>
            <p:nvPr userDrawn="1"/>
          </p:nvSpPr>
          <p:spPr bwMode="auto">
            <a:xfrm>
              <a:off x="2848" y="1716"/>
              <a:ext cx="116" cy="160"/>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1" name="Rectangle 50"/>
          <p:cNvSpPr/>
          <p:nvPr userDrawn="1"/>
        </p:nvSpPr>
        <p:spPr>
          <a:xfrm>
            <a:off x="431800" y="5970077"/>
            <a:ext cx="2420086" cy="307777"/>
          </a:xfrm>
          <a:prstGeom prst="rect">
            <a:avLst/>
          </a:prstGeom>
        </p:spPr>
        <p:txBody>
          <a:bodyPr wrap="none">
            <a:spAutoFit/>
          </a:bodyPr>
          <a:lstStyle/>
          <a:p>
            <a:pPr>
              <a:defRPr/>
            </a:pPr>
            <a:r>
              <a:rPr lang="en-GB" sz="1400" dirty="0">
                <a:solidFill>
                  <a:srgbClr val="780046"/>
                </a:solidFill>
                <a:latin typeface="Arial" charset="0"/>
              </a:rPr>
              <a:t>www.gov.uk/natural-england</a:t>
            </a:r>
          </a:p>
        </p:txBody>
      </p:sp>
      <p:sp>
        <p:nvSpPr>
          <p:cNvPr id="53" name="Title Placeholder 1"/>
          <p:cNvSpPr>
            <a:spLocks noGrp="1"/>
          </p:cNvSpPr>
          <p:nvPr>
            <p:ph type="title"/>
          </p:nvPr>
        </p:nvSpPr>
        <p:spPr>
          <a:xfrm>
            <a:off x="381000" y="1774825"/>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56" name="Text Placeholder 55"/>
          <p:cNvSpPr>
            <a:spLocks noGrp="1"/>
          </p:cNvSpPr>
          <p:nvPr>
            <p:ph type="body" sz="quarter" idx="13"/>
          </p:nvPr>
        </p:nvSpPr>
        <p:spPr>
          <a:xfrm>
            <a:off x="393700" y="2819400"/>
            <a:ext cx="10519448" cy="914400"/>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98878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3" name="Title Placeholder 1"/>
          <p:cNvSpPr>
            <a:spLocks noGrp="1"/>
          </p:cNvSpPr>
          <p:nvPr>
            <p:ph type="title"/>
          </p:nvPr>
        </p:nvSpPr>
        <p:spPr>
          <a:xfrm>
            <a:off x="381000" y="1774825"/>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56" name="Text Placeholder 55"/>
          <p:cNvSpPr>
            <a:spLocks noGrp="1"/>
          </p:cNvSpPr>
          <p:nvPr>
            <p:ph type="body" sz="quarter" idx="13"/>
          </p:nvPr>
        </p:nvSpPr>
        <p:spPr>
          <a:xfrm>
            <a:off x="393700" y="2819400"/>
            <a:ext cx="10519448" cy="914400"/>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272850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layout 1">
    <p:spTree>
      <p:nvGrpSpPr>
        <p:cNvPr id="1" name=""/>
        <p:cNvGrpSpPr/>
        <p:nvPr/>
      </p:nvGrpSpPr>
      <p:grpSpPr>
        <a:xfrm>
          <a:off x="0" y="0"/>
          <a:ext cx="0" cy="0"/>
          <a:chOff x="0" y="0"/>
          <a:chExt cx="0" cy="0"/>
        </a:xfrm>
      </p:grpSpPr>
      <p:grpSp>
        <p:nvGrpSpPr>
          <p:cNvPr id="32" name="Group 13"/>
          <p:cNvGrpSpPr>
            <a:grpSpLocks noChangeAspect="1"/>
          </p:cNvGrpSpPr>
          <p:nvPr userDrawn="1"/>
        </p:nvGrpSpPr>
        <p:grpSpPr bwMode="auto">
          <a:xfrm>
            <a:off x="10450619" y="383283"/>
            <a:ext cx="1363245" cy="1397614"/>
            <a:chOff x="2404" y="1132"/>
            <a:chExt cx="952" cy="976"/>
          </a:xfrm>
        </p:grpSpPr>
        <p:sp>
          <p:nvSpPr>
            <p:cNvPr id="33" name="AutoShape 12"/>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Rectangle 14"/>
            <p:cNvSpPr>
              <a:spLocks noChangeArrowheads="1"/>
            </p:cNvSpPr>
            <p:nvPr userDrawn="1"/>
          </p:nvSpPr>
          <p:spPr bwMode="auto">
            <a:xfrm>
              <a:off x="2404" y="1132"/>
              <a:ext cx="952" cy="953"/>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15"/>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6"/>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7"/>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8"/>
            <p:cNvSpPr>
              <a:spLocks noEditPoints="1"/>
            </p:cNvSpPr>
            <p:nvPr userDrawn="1"/>
          </p:nvSpPr>
          <p:spPr bwMode="auto">
            <a:xfrm>
              <a:off x="2914" y="1897"/>
              <a:ext cx="137" cy="158"/>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9"/>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20"/>
            <p:cNvSpPr>
              <a:spLocks noEditPoints="1"/>
            </p:cNvSpPr>
            <p:nvPr userDrawn="1"/>
          </p:nvSpPr>
          <p:spPr bwMode="auto">
            <a:xfrm>
              <a:off x="3216" y="1904"/>
              <a:ext cx="112" cy="151"/>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21"/>
            <p:cNvSpPr>
              <a:spLocks/>
            </p:cNvSpPr>
            <p:nvPr userDrawn="1"/>
          </p:nvSpPr>
          <p:spPr bwMode="auto">
            <a:xfrm>
              <a:off x="2684" y="1903"/>
              <a:ext cx="124" cy="155"/>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22"/>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23"/>
            <p:cNvSpPr>
              <a:spLocks noEditPoints="1"/>
            </p:cNvSpPr>
            <p:nvPr userDrawn="1"/>
          </p:nvSpPr>
          <p:spPr bwMode="auto">
            <a:xfrm>
              <a:off x="258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24"/>
            <p:cNvSpPr>
              <a:spLocks noEditPoints="1"/>
            </p:cNvSpPr>
            <p:nvPr userDrawn="1"/>
          </p:nvSpPr>
          <p:spPr bwMode="auto">
            <a:xfrm>
              <a:off x="309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25"/>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26"/>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27"/>
            <p:cNvSpPr>
              <a:spLocks noEditPoints="1"/>
            </p:cNvSpPr>
            <p:nvPr userDrawn="1"/>
          </p:nvSpPr>
          <p:spPr bwMode="auto">
            <a:xfrm>
              <a:off x="2989" y="1715"/>
              <a:ext cx="102" cy="158"/>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8"/>
            <p:cNvSpPr>
              <a:spLocks/>
            </p:cNvSpPr>
            <p:nvPr userDrawn="1"/>
          </p:nvSpPr>
          <p:spPr bwMode="auto">
            <a:xfrm>
              <a:off x="2848" y="1716"/>
              <a:ext cx="116" cy="160"/>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2" name="Content Placeholder 6"/>
          <p:cNvSpPr>
            <a:spLocks noGrp="1"/>
          </p:cNvSpPr>
          <p:nvPr>
            <p:ph sz="quarter" idx="13"/>
          </p:nvPr>
        </p:nvSpPr>
        <p:spPr>
          <a:xfrm>
            <a:off x="381000" y="1984361"/>
            <a:ext cx="11432864" cy="2954338"/>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endParaRPr lang="en-GB"/>
          </a:p>
        </p:txBody>
      </p:sp>
      <p:sp>
        <p:nvSpPr>
          <p:cNvPr id="3" name="Text Placeholder 2"/>
          <p:cNvSpPr>
            <a:spLocks noGrp="1"/>
          </p:cNvSpPr>
          <p:nvPr>
            <p:ph type="body" sz="quarter" idx="14"/>
          </p:nvPr>
        </p:nvSpPr>
        <p:spPr>
          <a:xfrm>
            <a:off x="381000" y="1279959"/>
            <a:ext cx="7329488" cy="563562"/>
          </a:xfrm>
        </p:spPr>
        <p:txBody>
          <a:bodyPr/>
          <a:lstStyle>
            <a:lvl1pPr marL="0" indent="0">
              <a:buNone/>
              <a:defRPr b="1">
                <a:latin typeface="Arial" panose="020B0604020202020204" pitchFamily="34" charset="0"/>
                <a:cs typeface="Arial" panose="020B0604020202020204"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376229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layout 2">
    <p:spTree>
      <p:nvGrpSpPr>
        <p:cNvPr id="1" name=""/>
        <p:cNvGrpSpPr/>
        <p:nvPr/>
      </p:nvGrpSpPr>
      <p:grpSpPr>
        <a:xfrm>
          <a:off x="0" y="0"/>
          <a:ext cx="0" cy="0"/>
          <a:chOff x="0" y="0"/>
          <a:chExt cx="0" cy="0"/>
        </a:xfrm>
      </p:grpSpPr>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sz="quarter" idx="14"/>
          </p:nvPr>
        </p:nvSpPr>
        <p:spPr>
          <a:xfrm>
            <a:off x="381000" y="1279959"/>
            <a:ext cx="7329488" cy="563562"/>
          </a:xfrm>
        </p:spPr>
        <p:txBody>
          <a:bodyPr/>
          <a:lstStyle>
            <a:lvl1pPr marL="0" indent="0">
              <a:buNone/>
              <a:defRPr b="1">
                <a:latin typeface="Arial" panose="020B0604020202020204" pitchFamily="34" charset="0"/>
                <a:cs typeface="Arial" panose="020B0604020202020204" pitchFamily="34" charset="0"/>
              </a:defRPr>
            </a:lvl1pPr>
          </a:lstStyle>
          <a:p>
            <a:pPr lvl="0"/>
            <a:r>
              <a:rPr lang="en-US"/>
              <a:t>Click to edit Master text styles</a:t>
            </a:r>
            <a:endParaRPr lang="en-GB"/>
          </a:p>
        </p:txBody>
      </p:sp>
      <p:sp>
        <p:nvSpPr>
          <p:cNvPr id="23" name="Content Placeholder 6"/>
          <p:cNvSpPr>
            <a:spLocks noGrp="1"/>
          </p:cNvSpPr>
          <p:nvPr>
            <p:ph sz="quarter" idx="13"/>
          </p:nvPr>
        </p:nvSpPr>
        <p:spPr>
          <a:xfrm>
            <a:off x="381000" y="1984360"/>
            <a:ext cx="5450840" cy="4170521"/>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403596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grpSp>
        <p:nvGrpSpPr>
          <p:cNvPr id="32" name="Group 13"/>
          <p:cNvGrpSpPr>
            <a:grpSpLocks noChangeAspect="1"/>
          </p:cNvGrpSpPr>
          <p:nvPr userDrawn="1"/>
        </p:nvGrpSpPr>
        <p:grpSpPr bwMode="auto">
          <a:xfrm>
            <a:off x="10450619" y="383283"/>
            <a:ext cx="1363245" cy="1397614"/>
            <a:chOff x="2404" y="1132"/>
            <a:chExt cx="952" cy="976"/>
          </a:xfrm>
        </p:grpSpPr>
        <p:sp>
          <p:nvSpPr>
            <p:cNvPr id="33" name="AutoShape 12"/>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Rectangle 14"/>
            <p:cNvSpPr>
              <a:spLocks noChangeArrowheads="1"/>
            </p:cNvSpPr>
            <p:nvPr userDrawn="1"/>
          </p:nvSpPr>
          <p:spPr bwMode="auto">
            <a:xfrm>
              <a:off x="2404" y="1132"/>
              <a:ext cx="952" cy="953"/>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15"/>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6"/>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7"/>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8"/>
            <p:cNvSpPr>
              <a:spLocks noEditPoints="1"/>
            </p:cNvSpPr>
            <p:nvPr userDrawn="1"/>
          </p:nvSpPr>
          <p:spPr bwMode="auto">
            <a:xfrm>
              <a:off x="2914" y="1897"/>
              <a:ext cx="137" cy="158"/>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9"/>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20"/>
            <p:cNvSpPr>
              <a:spLocks noEditPoints="1"/>
            </p:cNvSpPr>
            <p:nvPr userDrawn="1"/>
          </p:nvSpPr>
          <p:spPr bwMode="auto">
            <a:xfrm>
              <a:off x="3216" y="1904"/>
              <a:ext cx="112" cy="151"/>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21"/>
            <p:cNvSpPr>
              <a:spLocks/>
            </p:cNvSpPr>
            <p:nvPr userDrawn="1"/>
          </p:nvSpPr>
          <p:spPr bwMode="auto">
            <a:xfrm>
              <a:off x="2684" y="1903"/>
              <a:ext cx="124" cy="155"/>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22"/>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23"/>
            <p:cNvSpPr>
              <a:spLocks noEditPoints="1"/>
            </p:cNvSpPr>
            <p:nvPr userDrawn="1"/>
          </p:nvSpPr>
          <p:spPr bwMode="auto">
            <a:xfrm>
              <a:off x="258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24"/>
            <p:cNvSpPr>
              <a:spLocks noEditPoints="1"/>
            </p:cNvSpPr>
            <p:nvPr userDrawn="1"/>
          </p:nvSpPr>
          <p:spPr bwMode="auto">
            <a:xfrm>
              <a:off x="309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25"/>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26"/>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27"/>
            <p:cNvSpPr>
              <a:spLocks noEditPoints="1"/>
            </p:cNvSpPr>
            <p:nvPr userDrawn="1"/>
          </p:nvSpPr>
          <p:spPr bwMode="auto">
            <a:xfrm>
              <a:off x="2989" y="1715"/>
              <a:ext cx="102" cy="158"/>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8"/>
            <p:cNvSpPr>
              <a:spLocks/>
            </p:cNvSpPr>
            <p:nvPr userDrawn="1"/>
          </p:nvSpPr>
          <p:spPr bwMode="auto">
            <a:xfrm>
              <a:off x="2848" y="1716"/>
              <a:ext cx="116" cy="160"/>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2" name="Content Placeholder 6"/>
          <p:cNvSpPr>
            <a:spLocks noGrp="1"/>
          </p:cNvSpPr>
          <p:nvPr>
            <p:ph sz="quarter" idx="13"/>
          </p:nvPr>
        </p:nvSpPr>
        <p:spPr>
          <a:xfrm>
            <a:off x="381000" y="1984361"/>
            <a:ext cx="11432864" cy="2954338"/>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3978682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layout">
    <p:spTree>
      <p:nvGrpSpPr>
        <p:cNvPr id="1" name=""/>
        <p:cNvGrpSpPr/>
        <p:nvPr/>
      </p:nvGrpSpPr>
      <p:grpSpPr>
        <a:xfrm>
          <a:off x="0" y="0"/>
          <a:ext cx="0" cy="0"/>
          <a:chOff x="0" y="0"/>
          <a:chExt cx="0" cy="0"/>
        </a:xfrm>
      </p:grpSpPr>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2" name="Content Placeholder 6"/>
          <p:cNvSpPr>
            <a:spLocks noGrp="1"/>
          </p:cNvSpPr>
          <p:nvPr>
            <p:ph sz="quarter" idx="13"/>
          </p:nvPr>
        </p:nvSpPr>
        <p:spPr>
          <a:xfrm>
            <a:off x="381000" y="1984360"/>
            <a:ext cx="5450840" cy="4170521"/>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9514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89707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Green Infrastructure Framework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780046"/>
                </a:solidFill>
              </a:defRPr>
            </a:lvl1pPr>
          </a:lstStyle>
          <a:p>
            <a:fld id="{5CF0CC29-15F6-4C35-989F-849E2A667A2F}" type="slidenum">
              <a:rPr lang="en-GB" smtClean="0"/>
              <a:pPr/>
              <a:t>‹#›</a:t>
            </a:fld>
            <a:endParaRPr lang="en-GB" dirty="0"/>
          </a:p>
        </p:txBody>
      </p:sp>
      <p:sp>
        <p:nvSpPr>
          <p:cNvPr id="7" name="Slide Number Placeholder 5"/>
          <p:cNvSpPr txBox="1">
            <a:spLocks/>
          </p:cNvSpPr>
          <p:nvPr userDrawn="1"/>
        </p:nvSpPr>
        <p:spPr>
          <a:xfrm>
            <a:off x="11317602" y="6356350"/>
            <a:ext cx="879083" cy="409648"/>
          </a:xfrm>
          <a:prstGeom prst="rect">
            <a:avLst/>
          </a:prstGeom>
        </p:spPr>
        <p:txBody>
          <a:bodyPr/>
          <a:lstStyle>
            <a:defPPr>
              <a:defRPr lang="en-US"/>
            </a:defPPr>
            <a:lvl1pPr marL="0" algn="l" defTabSz="914400" rtl="0" eaLnBrk="1" latinLnBrk="0" hangingPunct="1">
              <a:defRPr sz="1800" kern="1200">
                <a:solidFill>
                  <a:srgbClr val="780046"/>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A44E5-385B-DA49-B6A8-496BDFAA3030}" type="slidenum">
              <a:rPr lang="en-GB" b="0" smtClean="0">
                <a:latin typeface="Arial" panose="020B0604020202020204" pitchFamily="34" charset="0"/>
                <a:cs typeface="Arial" panose="020B0604020202020204" pitchFamily="34" charset="0"/>
              </a:rPr>
              <a:pPr/>
              <a:t>‹#›</a:t>
            </a:fld>
            <a:endParaRPr lang="en-GB"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7008168"/>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1" r:id="rId3"/>
    <p:sldLayoutId id="2147483656" r:id="rId4"/>
    <p:sldLayoutId id="2147483654" r:id="rId5"/>
    <p:sldLayoutId id="2147483660" r:id="rId6"/>
    <p:sldLayoutId id="2147483652" r:id="rId7"/>
    <p:sldLayoutId id="2147483659" r:id="rId8"/>
    <p:sldLayoutId id="2147483655" r:id="rId9"/>
    <p:sldLayoutId id="2147483661" r:id="rId10"/>
    <p:sldLayoutId id="2147483657" r:id="rId11"/>
    <p:sldLayoutId id="2147483662" r:id="rId12"/>
    <p:sldLayoutId id="2147483653" r:id="rId13"/>
    <p:sldLayoutId id="2147483650" r:id="rId14"/>
    <p:sldLayoutId id="2147483663" r:id="rId15"/>
    <p:sldLayoutId id="2147483664"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designatedsites.naturalengland.org.uk/GreenInfrastructure/downloads/Urban%20Greening%20Factor%20for%20England%20User%20Guide.pdf"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atedsites.naturalengland.org.uk/GreenInfrastructure/Home.aspx"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6.pn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3700" y="870551"/>
            <a:ext cx="10519448" cy="2558449"/>
          </a:xfrm>
        </p:spPr>
        <p:txBody>
          <a:bodyPr>
            <a:normAutofit fontScale="90000"/>
          </a:bodyPr>
          <a:lstStyle/>
          <a:p>
            <a:br>
              <a:rPr lang="en-GB" sz="3600" dirty="0">
                <a:effectLst/>
                <a:latin typeface="Calibri" panose="020F0502020204030204" pitchFamily="34" charset="0"/>
                <a:ea typeface="Calibri" panose="020F0502020204030204" pitchFamily="34" charset="0"/>
                <a:cs typeface="Times New Roman" panose="02020603050405020304" pitchFamily="18" charset="0"/>
              </a:rPr>
            </a:br>
            <a:br>
              <a:rPr lang="en-GB" sz="3600" dirty="0">
                <a:effectLst/>
                <a:latin typeface="Calibri" panose="020F0502020204030204" pitchFamily="34" charset="0"/>
                <a:ea typeface="Calibri" panose="020F0502020204030204" pitchFamily="34" charset="0"/>
                <a:cs typeface="Times New Roman" panose="02020603050405020304" pitchFamily="18" charset="0"/>
              </a:rPr>
            </a:br>
            <a:r>
              <a:rPr lang="en-GB" sz="4400" b="1" dirty="0">
                <a:effectLst/>
                <a:ea typeface="Times New Roman" panose="02020603050405020304" pitchFamily="18" charset="0"/>
              </a:rPr>
              <a:t>Green Infrastructure Framework - </a:t>
            </a:r>
            <a:br>
              <a:rPr lang="en-GB" sz="4400" b="1" dirty="0">
                <a:effectLst/>
                <a:ea typeface="Times New Roman" panose="02020603050405020304" pitchFamily="18" charset="0"/>
              </a:rPr>
            </a:br>
            <a:r>
              <a:rPr lang="en-GB" sz="4400" b="1" dirty="0">
                <a:effectLst/>
                <a:ea typeface="Times New Roman" panose="02020603050405020304" pitchFamily="18" charset="0"/>
              </a:rPr>
              <a:t>Principles and Standards for England</a:t>
            </a:r>
            <a:br>
              <a:rPr lang="en-GB" sz="4400" b="1" dirty="0">
                <a:effectLst/>
                <a:ea typeface="Times New Roman" panose="02020603050405020304" pitchFamily="18" charset="0"/>
              </a:rPr>
            </a:br>
            <a:br>
              <a:rPr lang="en-GB" sz="3100" dirty="0">
                <a:effectLst/>
                <a:latin typeface="Calibri" panose="020F0502020204030204" pitchFamily="34" charset="0"/>
                <a:ea typeface="Calibri" panose="020F0502020204030204" pitchFamily="34" charset="0"/>
                <a:cs typeface="Times New Roman" panose="02020603050405020304" pitchFamily="18" charset="0"/>
              </a:rPr>
            </a:br>
            <a:br>
              <a:rPr lang="en-GB" sz="4400" dirty="0">
                <a:effectLst/>
                <a:latin typeface="Calibri" panose="020F0502020204030204" pitchFamily="34" charset="0"/>
                <a:ea typeface="Calibri" panose="020F0502020204030204" pitchFamily="34" charset="0"/>
                <a:cs typeface="Times New Roman" panose="02020603050405020304" pitchFamily="18" charset="0"/>
              </a:rPr>
            </a:br>
            <a:endParaRPr lang="en-GB" sz="4400" dirty="0"/>
          </a:p>
        </p:txBody>
      </p:sp>
      <p:pic>
        <p:nvPicPr>
          <p:cNvPr id="4" name="Content Placeholder 7" descr="Map&#10;&#10;Description automatically generated">
            <a:extLst>
              <a:ext uri="{FF2B5EF4-FFF2-40B4-BE49-F238E27FC236}">
                <a16:creationId xmlns:a16="http://schemas.microsoft.com/office/drawing/2014/main" id="{A3F956B4-44E4-4A41-BAB1-054B330DB9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22" r="-315"/>
          <a:stretch/>
        </p:blipFill>
        <p:spPr>
          <a:xfrm>
            <a:off x="3365388" y="3824697"/>
            <a:ext cx="2826432" cy="2067308"/>
          </a:xfrm>
          <a:prstGeom prst="rect">
            <a:avLst/>
          </a:prstGeom>
        </p:spPr>
      </p:pic>
      <p:pic>
        <p:nvPicPr>
          <p:cNvPr id="7" name="Content Placeholder 4">
            <a:extLst>
              <a:ext uri="{FF2B5EF4-FFF2-40B4-BE49-F238E27FC236}">
                <a16:creationId xmlns:a16="http://schemas.microsoft.com/office/drawing/2014/main" id="{8936FBCF-AB87-426C-A792-6975B613F3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
          <a:stretch/>
        </p:blipFill>
        <p:spPr bwMode="auto">
          <a:xfrm>
            <a:off x="393700" y="3852127"/>
            <a:ext cx="2971688" cy="203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6D58E79-69CE-499A-8801-DCB4648BCD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439" t="2171" r="3655" b="-1507"/>
          <a:stretch/>
        </p:blipFill>
        <p:spPr>
          <a:xfrm>
            <a:off x="6191820" y="3852127"/>
            <a:ext cx="2826432" cy="2053589"/>
          </a:xfrm>
          <a:prstGeom prst="rect">
            <a:avLst/>
          </a:prstGeom>
        </p:spPr>
      </p:pic>
      <p:pic>
        <p:nvPicPr>
          <p:cNvPr id="9" name="Picture 8">
            <a:extLst>
              <a:ext uri="{FF2B5EF4-FFF2-40B4-BE49-F238E27FC236}">
                <a16:creationId xmlns:a16="http://schemas.microsoft.com/office/drawing/2014/main" id="{CBC35AFA-C77C-466B-9777-84CB308DDE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9018252" y="3852127"/>
            <a:ext cx="2688008" cy="2016006"/>
          </a:xfrm>
          <a:prstGeom prst="rect">
            <a:avLst/>
          </a:prstGeom>
        </p:spPr>
      </p:pic>
      <p:sp>
        <p:nvSpPr>
          <p:cNvPr id="8" name="Text Placeholder 7">
            <a:extLst>
              <a:ext uri="{FF2B5EF4-FFF2-40B4-BE49-F238E27FC236}">
                <a16:creationId xmlns:a16="http://schemas.microsoft.com/office/drawing/2014/main" id="{81E435ED-DD28-4A8E-8FD9-26A444786F83}"/>
              </a:ext>
            </a:extLst>
          </p:cNvPr>
          <p:cNvSpPr>
            <a:spLocks noGrp="1"/>
          </p:cNvSpPr>
          <p:nvPr>
            <p:ph type="body" sz="quarter" idx="13"/>
          </p:nvPr>
        </p:nvSpPr>
        <p:spPr>
          <a:xfrm>
            <a:off x="373266" y="2513371"/>
            <a:ext cx="10519448" cy="1831258"/>
          </a:xfrm>
        </p:spPr>
        <p:txBody>
          <a:bodyPr>
            <a:normAutofit/>
          </a:bodyPr>
          <a:lstStyle/>
          <a:p>
            <a:endParaRPr lang="en-GB" sz="1900" dirty="0"/>
          </a:p>
          <a:p>
            <a:r>
              <a:rPr lang="en-GB" sz="1900" b="1" dirty="0"/>
              <a:t>Jane Houghton Senior Adviser, Project Manager, GI Framework, Natural England</a:t>
            </a:r>
          </a:p>
          <a:p>
            <a:r>
              <a:rPr lang="en-GB" sz="1900" b="1" dirty="0"/>
              <a:t>April 2023</a:t>
            </a:r>
          </a:p>
        </p:txBody>
      </p:sp>
    </p:spTree>
    <p:extLst>
      <p:ext uri="{BB962C8B-B14F-4D97-AF65-F5344CB8AC3E}">
        <p14:creationId xmlns:p14="http://schemas.microsoft.com/office/powerpoint/2010/main" val="3572928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2773-8A91-4E15-A82E-EB09F1E57BDF}"/>
              </a:ext>
            </a:extLst>
          </p:cNvPr>
          <p:cNvSpPr>
            <a:spLocks noGrp="1"/>
          </p:cNvSpPr>
          <p:nvPr>
            <p:ph type="title"/>
          </p:nvPr>
        </p:nvSpPr>
        <p:spPr/>
        <p:txBody>
          <a:bodyPr/>
          <a:lstStyle/>
          <a:p>
            <a:r>
              <a:rPr lang="en-GB" dirty="0"/>
              <a:t>Urban Greening Factor Standard</a:t>
            </a:r>
          </a:p>
        </p:txBody>
      </p:sp>
      <p:sp>
        <p:nvSpPr>
          <p:cNvPr id="3" name="Content Placeholder 2">
            <a:extLst>
              <a:ext uri="{FF2B5EF4-FFF2-40B4-BE49-F238E27FC236}">
                <a16:creationId xmlns:a16="http://schemas.microsoft.com/office/drawing/2014/main" id="{E739EEEE-C9F1-4EE8-9A18-23C6CE932A31}"/>
              </a:ext>
            </a:extLst>
          </p:cNvPr>
          <p:cNvSpPr>
            <a:spLocks noGrp="1"/>
          </p:cNvSpPr>
          <p:nvPr>
            <p:ph sz="quarter" idx="13"/>
          </p:nvPr>
        </p:nvSpPr>
        <p:spPr>
          <a:xfrm>
            <a:off x="454230" y="2045812"/>
            <a:ext cx="5769589" cy="4343399"/>
          </a:xfrm>
        </p:spPr>
        <p:txBody>
          <a:bodyPr>
            <a:noAutofit/>
          </a:bodyPr>
          <a:lstStyle/>
          <a:p>
            <a:pPr>
              <a:lnSpc>
                <a:spcPct val="100000"/>
              </a:lnSpc>
            </a:pPr>
            <a:r>
              <a:rPr lang="en-GB" sz="2000" b="1" i="0" u="none" strike="noStrike" baseline="0" dirty="0"/>
              <a:t>Area-wide</a:t>
            </a:r>
          </a:p>
          <a:p>
            <a:pPr marL="285750" indent="-285750">
              <a:buFont typeface="Arial" panose="020B0604020202020204" pitchFamily="34" charset="0"/>
              <a:buChar char="•"/>
              <a:tabLst>
                <a:tab pos="1828800" algn="l"/>
              </a:tabLst>
            </a:pPr>
            <a:r>
              <a:rPr lang="en-GB" sz="2000" dirty="0">
                <a:solidFill>
                  <a:srgbClr val="000000"/>
                </a:solidFill>
                <a:ea typeface="Arial" panose="020B0604020202020204" pitchFamily="34" charset="0"/>
              </a:rPr>
              <a:t>A</a:t>
            </a:r>
            <a:r>
              <a:rPr lang="en-GB" sz="2000" dirty="0">
                <a:solidFill>
                  <a:srgbClr val="000000"/>
                </a:solidFill>
                <a:effectLst/>
                <a:ea typeface="Arial" panose="020B0604020202020204" pitchFamily="34" charset="0"/>
              </a:rPr>
              <a:t>t least 40% average green cover in urban residential neighbourhoods.  </a:t>
            </a:r>
          </a:p>
          <a:p>
            <a:pPr marL="285750" indent="-285750">
              <a:buFont typeface="Arial" panose="020B0604020202020204" pitchFamily="34" charset="0"/>
              <a:buChar char="•"/>
              <a:tabLst>
                <a:tab pos="1828800" algn="l"/>
              </a:tabLst>
            </a:pPr>
            <a:r>
              <a:rPr lang="en-GB" sz="2000" dirty="0">
                <a:solidFill>
                  <a:srgbClr val="000000"/>
                </a:solidFill>
                <a:effectLst/>
                <a:ea typeface="Arial" panose="020B0604020202020204" pitchFamily="34" charset="0"/>
              </a:rPr>
              <a:t>No net loss of green cover in urban neighbourhoods</a:t>
            </a:r>
            <a:endParaRPr lang="en-GB" sz="2000" b="1" dirty="0">
              <a:effectLst/>
              <a:ea typeface="Times New Roman" panose="02020603050405020304" pitchFamily="18" charset="0"/>
            </a:endParaRPr>
          </a:p>
          <a:p>
            <a:pPr>
              <a:lnSpc>
                <a:spcPct val="100000"/>
              </a:lnSpc>
            </a:pPr>
            <a:r>
              <a:rPr lang="en-GB" sz="2000" b="1" dirty="0">
                <a:effectLst/>
                <a:ea typeface="Arial" panose="020B0604020202020204" pitchFamily="34" charset="0"/>
              </a:rPr>
              <a:t>Major development</a:t>
            </a:r>
          </a:p>
          <a:p>
            <a:pPr marL="457200" indent="-457200">
              <a:buFont typeface="Arial" panose="020B0604020202020204" pitchFamily="34" charset="0"/>
              <a:buChar char="•"/>
              <a:tabLst>
                <a:tab pos="1828800" algn="l"/>
              </a:tabLst>
            </a:pPr>
            <a:r>
              <a:rPr lang="en-GB" sz="2000" dirty="0">
                <a:effectLst/>
                <a:latin typeface="Arial" panose="020B0604020202020204" pitchFamily="34" charset="0"/>
                <a:ea typeface="Times New Roman" panose="02020603050405020304" pitchFamily="18" charset="0"/>
                <a:cs typeface="Arial" panose="020B0604020202020204" pitchFamily="34" charset="0"/>
              </a:rPr>
              <a:t>Urban Greening Factors of </a:t>
            </a:r>
          </a:p>
          <a:p>
            <a:pPr lvl="2">
              <a:tabLst>
                <a:tab pos="182880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 0.4 for residential</a:t>
            </a:r>
          </a:p>
          <a:p>
            <a:pPr lvl="2">
              <a:tabLst>
                <a:tab pos="182880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 0.3 for commercial</a:t>
            </a:r>
          </a:p>
          <a:p>
            <a:pPr lvl="2">
              <a:tabLst>
                <a:tab pos="1828800" algn="l"/>
              </a:tabLst>
            </a:pPr>
            <a:r>
              <a:rPr lang="en-GB" dirty="0">
                <a:solidFill>
                  <a:srgbClr val="000000"/>
                </a:solidFill>
                <a:effectLst/>
                <a:latin typeface="Arial" panose="020B0604020202020204" pitchFamily="34" charset="0"/>
                <a:ea typeface="Arial" panose="020B0604020202020204" pitchFamily="34" charset="0"/>
                <a:cs typeface="Arial" panose="020B0604020202020204" pitchFamily="34" charset="0"/>
              </a:rPr>
              <a:t> 0.5 for residential greenfield  </a:t>
            </a:r>
            <a:r>
              <a:rPr lang="en-GB"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2400" b="1" dirty="0">
              <a:effectLst/>
              <a:latin typeface="Arial" panose="020B0604020202020204" pitchFamily="34" charset="0"/>
              <a:ea typeface="Arial" panose="020B0604020202020204" pitchFamily="34" charset="0"/>
              <a:cs typeface="Arial" panose="020B0604020202020204" pitchFamily="34" charset="0"/>
            </a:endParaRPr>
          </a:p>
          <a:p>
            <a:pPr>
              <a:lnSpc>
                <a:spcPct val="100000"/>
              </a:lnSpc>
            </a:pPr>
            <a:r>
              <a:rPr lang="en-GB" sz="2400" b="1" dirty="0">
                <a:effectLst/>
                <a:ea typeface="Arial" panose="020B0604020202020204" pitchFamily="34" charset="0"/>
              </a:rPr>
              <a:t>User Guide:  </a:t>
            </a:r>
            <a:r>
              <a:rPr lang="en-GB" sz="1600" dirty="0">
                <a:hlinkClick r:id="rId3"/>
              </a:rPr>
              <a:t>Urban Greening Factor for England User Guide.pdf (naturalengland.org.uk)</a:t>
            </a:r>
            <a:endParaRPr lang="en-GB" sz="2400" b="1" dirty="0">
              <a:effectLst/>
              <a:ea typeface="Arial" panose="020B0604020202020204" pitchFamily="34" charset="0"/>
            </a:endParaRPr>
          </a:p>
          <a:p>
            <a:pPr marL="342900" indent="-342900">
              <a:lnSpc>
                <a:spcPct val="100000"/>
              </a:lnSpc>
              <a:buFont typeface="Arial" panose="020B0604020202020204" pitchFamily="34" charset="0"/>
              <a:buChar char="•"/>
            </a:pPr>
            <a:endParaRPr lang="en-GB" sz="2400" b="1" dirty="0">
              <a:effectLst/>
              <a:ea typeface="Arial" panose="020B0604020202020204" pitchFamily="34" charset="0"/>
            </a:endParaRPr>
          </a:p>
          <a:p>
            <a:pPr>
              <a:lnSpc>
                <a:spcPct val="100000"/>
              </a:lnSpc>
            </a:pPr>
            <a:endParaRPr lang="en-GB" sz="2400" dirty="0"/>
          </a:p>
        </p:txBody>
      </p:sp>
      <p:sp>
        <p:nvSpPr>
          <p:cNvPr id="4" name="Text Placeholder 3">
            <a:extLst>
              <a:ext uri="{FF2B5EF4-FFF2-40B4-BE49-F238E27FC236}">
                <a16:creationId xmlns:a16="http://schemas.microsoft.com/office/drawing/2014/main" id="{3C984861-59B6-4B75-9E79-A6D131F2C273}"/>
              </a:ext>
            </a:extLst>
          </p:cNvPr>
          <p:cNvSpPr>
            <a:spLocks noGrp="1"/>
          </p:cNvSpPr>
          <p:nvPr>
            <p:ph type="body" sz="quarter" idx="14"/>
          </p:nvPr>
        </p:nvSpPr>
        <p:spPr/>
        <p:txBody>
          <a:bodyPr/>
          <a:lstStyle/>
          <a:p>
            <a:r>
              <a:rPr lang="en-GB" dirty="0"/>
              <a:t>Headline Standard 4</a:t>
            </a:r>
          </a:p>
        </p:txBody>
      </p:sp>
      <p:pic>
        <p:nvPicPr>
          <p:cNvPr id="1026" name="Picture 2" descr="urban greening factor">
            <a:extLst>
              <a:ext uri="{FF2B5EF4-FFF2-40B4-BE49-F238E27FC236}">
                <a16:creationId xmlns:a16="http://schemas.microsoft.com/office/drawing/2014/main" id="{BC974650-6F8C-4EB0-BA71-23C2665C9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3463" y="2045812"/>
            <a:ext cx="5774492" cy="384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63F50E-C934-4E50-81AC-C970D6CD5AE5}"/>
              </a:ext>
            </a:extLst>
          </p:cNvPr>
          <p:cNvSpPr txBox="1"/>
          <p:nvPr/>
        </p:nvSpPr>
        <p:spPr>
          <a:xfrm>
            <a:off x="9973407" y="6048110"/>
            <a:ext cx="1846385" cy="307777"/>
          </a:xfrm>
          <a:prstGeom prst="rect">
            <a:avLst/>
          </a:prstGeom>
          <a:noFill/>
        </p:spPr>
        <p:txBody>
          <a:bodyPr wrap="square" rtlCol="0">
            <a:spAutoFit/>
          </a:bodyPr>
          <a:lstStyle/>
          <a:p>
            <a:r>
              <a:rPr lang="en-GB" sz="1400" dirty="0"/>
              <a:t>Photo: Peter Neal</a:t>
            </a:r>
          </a:p>
        </p:txBody>
      </p:sp>
    </p:spTree>
    <p:extLst>
      <p:ext uri="{BB962C8B-B14F-4D97-AF65-F5344CB8AC3E}">
        <p14:creationId xmlns:p14="http://schemas.microsoft.com/office/powerpoint/2010/main" val="2921318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173EAB-55B9-BFAD-F0DD-0DEAAC915B1F}"/>
              </a:ext>
            </a:extLst>
          </p:cNvPr>
          <p:cNvSpPr/>
          <p:nvPr/>
        </p:nvSpPr>
        <p:spPr>
          <a:xfrm>
            <a:off x="0" y="0"/>
            <a:ext cx="12192000" cy="908050"/>
          </a:xfrm>
          <a:prstGeom prst="rect">
            <a:avLst/>
          </a:prstGeom>
          <a:solidFill>
            <a:srgbClr val="FFFBEC"/>
          </a:solidFill>
          <a:ln>
            <a:solidFill>
              <a:srgbClr val="FFF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0" y="692150"/>
            <a:ext cx="12192000" cy="616585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0" y="168930"/>
            <a:ext cx="12192000" cy="523220"/>
          </a:xfrm>
          <a:prstGeom prst="rect">
            <a:avLst/>
          </a:prstGeom>
          <a:noFill/>
        </p:spPr>
        <p:txBody>
          <a:bodyPr wrap="square" rtlCol="0">
            <a:spAutoFit/>
          </a:bodyPr>
          <a:lstStyle/>
          <a:p>
            <a:pPr algn="ctr"/>
            <a:r>
              <a:rPr lang="en-GB" sz="2800" b="1" dirty="0"/>
              <a:t>Urban Greening Factor - UGF - for England</a:t>
            </a:r>
          </a:p>
        </p:txBody>
      </p:sp>
      <p:sp>
        <p:nvSpPr>
          <p:cNvPr id="10" name="TextBox 9"/>
          <p:cNvSpPr txBox="1"/>
          <p:nvPr/>
        </p:nvSpPr>
        <p:spPr>
          <a:xfrm>
            <a:off x="491416" y="6437298"/>
            <a:ext cx="2072042" cy="369332"/>
          </a:xfrm>
          <a:prstGeom prst="rect">
            <a:avLst/>
          </a:prstGeom>
        </p:spPr>
        <p:txBody>
          <a:bodyPr wrap="none" rtlCol="0">
            <a:spAutoFit/>
          </a:bodyPr>
          <a:lstStyle/>
          <a:p>
            <a:r>
              <a:rPr lang="en-GB" dirty="0"/>
              <a:t>Derwenthorpe, York</a:t>
            </a:r>
          </a:p>
        </p:txBody>
      </p:sp>
      <p:sp>
        <p:nvSpPr>
          <p:cNvPr id="9" name="TextBox 8"/>
          <p:cNvSpPr txBox="1"/>
          <p:nvPr/>
        </p:nvSpPr>
        <p:spPr>
          <a:xfrm>
            <a:off x="4944044" y="915099"/>
            <a:ext cx="6984604" cy="4770537"/>
          </a:xfrm>
          <a:prstGeom prst="rect">
            <a:avLst/>
          </a:prstGeom>
          <a:noFill/>
        </p:spPr>
        <p:txBody>
          <a:bodyPr wrap="square" rtlCol="0">
            <a:spAutoFit/>
          </a:bodyPr>
          <a:lstStyle/>
          <a:p>
            <a:r>
              <a:rPr lang="en-GB" sz="2400" b="1" dirty="0"/>
              <a:t>UGF Core Components</a:t>
            </a:r>
          </a:p>
          <a:p>
            <a:endParaRPr lang="en-GB" sz="1200" b="1" dirty="0"/>
          </a:p>
          <a:p>
            <a:r>
              <a:rPr lang="en-GB" sz="2000" b="1" dirty="0">
                <a:solidFill>
                  <a:srgbClr val="00B050"/>
                </a:solidFill>
              </a:rPr>
              <a:t>1 - Target Score for Urban Greening</a:t>
            </a:r>
          </a:p>
          <a:p>
            <a:pPr marL="533400" indent="-352425">
              <a:buFont typeface="Arial" pitchFamily="34" charset="0"/>
              <a:buChar char="•"/>
            </a:pPr>
            <a:r>
              <a:rPr lang="en-GB" sz="2000" b="1" dirty="0"/>
              <a:t>0.3 for predominately commercial development</a:t>
            </a:r>
          </a:p>
          <a:p>
            <a:pPr marL="533400" indent="-352425">
              <a:buFont typeface="Arial" pitchFamily="34" charset="0"/>
              <a:buChar char="•"/>
            </a:pPr>
            <a:r>
              <a:rPr lang="en-GB" sz="2000" b="1" dirty="0"/>
              <a:t>0.4 for predominately residential development</a:t>
            </a:r>
          </a:p>
          <a:p>
            <a:pPr marL="533400" indent="-352425">
              <a:buFont typeface="Arial" pitchFamily="34" charset="0"/>
              <a:buChar char="•"/>
            </a:pPr>
            <a:r>
              <a:rPr lang="en-GB" sz="2000" b="1" dirty="0">
                <a:solidFill>
                  <a:srgbClr val="000000"/>
                </a:solidFill>
                <a:effectLst/>
                <a:ea typeface="Arial" panose="020B0604020202020204" pitchFamily="34" charset="0"/>
                <a:cs typeface="Arial" panose="020B0604020202020204" pitchFamily="34" charset="0"/>
              </a:rPr>
              <a:t>0.5 for residential greenfield   </a:t>
            </a:r>
            <a:endParaRPr lang="en-GB" sz="2000" b="1" dirty="0">
              <a:effectLst/>
              <a:ea typeface="Arial" panose="020B0604020202020204" pitchFamily="34" charset="0"/>
              <a:cs typeface="Arial" panose="020B0604020202020204" pitchFamily="34" charset="0"/>
            </a:endParaRPr>
          </a:p>
          <a:p>
            <a:pPr marL="533400" indent="-352425">
              <a:buFont typeface="Arial" pitchFamily="34" charset="0"/>
              <a:buChar char="•"/>
            </a:pPr>
            <a:endParaRPr lang="en-GB" sz="2000" b="1" dirty="0"/>
          </a:p>
          <a:p>
            <a:endParaRPr lang="en-GB" sz="2000" b="1" dirty="0"/>
          </a:p>
          <a:p>
            <a:r>
              <a:rPr lang="en-GB" sz="2000" b="1" dirty="0">
                <a:solidFill>
                  <a:srgbClr val="00B050"/>
                </a:solidFill>
              </a:rPr>
              <a:t>2 - Weighed Surface Cover Types</a:t>
            </a:r>
          </a:p>
          <a:p>
            <a:pPr marL="533400" indent="-352425">
              <a:buFont typeface="Arial" pitchFamily="34" charset="0"/>
              <a:buChar char="•"/>
            </a:pPr>
            <a:r>
              <a:rPr lang="en-GB" sz="2000" b="1" dirty="0"/>
              <a:t>Vegetation and Tree Planting</a:t>
            </a:r>
          </a:p>
          <a:p>
            <a:pPr marL="533400" indent="-352425">
              <a:buFont typeface="Arial" pitchFamily="34" charset="0"/>
              <a:buChar char="•"/>
            </a:pPr>
            <a:r>
              <a:rPr lang="en-GB" sz="2000" b="1" dirty="0"/>
              <a:t>Green Roofs and Walls</a:t>
            </a:r>
          </a:p>
          <a:p>
            <a:pPr marL="533400" indent="-352425">
              <a:buFont typeface="Arial" pitchFamily="34" charset="0"/>
              <a:buChar char="•"/>
            </a:pPr>
            <a:r>
              <a:rPr lang="en-GB" sz="2000" b="1" dirty="0"/>
              <a:t>SUDS and Water features</a:t>
            </a:r>
          </a:p>
          <a:p>
            <a:pPr marL="533400" indent="-352425">
              <a:buFont typeface="Arial" pitchFamily="34" charset="0"/>
              <a:buChar char="•"/>
            </a:pPr>
            <a:r>
              <a:rPr lang="en-GB" sz="2000" b="1" dirty="0"/>
              <a:t>Paved Surfaces</a:t>
            </a:r>
          </a:p>
          <a:p>
            <a:pPr marL="533400" indent="-352425">
              <a:buFont typeface="Arial" pitchFamily="34" charset="0"/>
              <a:buChar char="•"/>
            </a:pPr>
            <a:endParaRPr lang="en-GB" sz="2000" b="1" dirty="0"/>
          </a:p>
          <a:p>
            <a:endParaRPr lang="en-GB" sz="2000" b="1"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525" y="908050"/>
            <a:ext cx="4572000" cy="5545138"/>
          </a:xfrm>
          <a:prstGeom prst="rect">
            <a:avLst/>
          </a:prstGeom>
        </p:spPr>
      </p:pic>
      <p:cxnSp>
        <p:nvCxnSpPr>
          <p:cNvPr id="11" name="Straight Connector 10"/>
          <p:cNvCxnSpPr/>
          <p:nvPr/>
        </p:nvCxnSpPr>
        <p:spPr>
          <a:xfrm>
            <a:off x="491416" y="6319678"/>
            <a:ext cx="0" cy="540000"/>
          </a:xfrm>
          <a:prstGeom prst="line">
            <a:avLst/>
          </a:prstGeom>
          <a:ln w="19050">
            <a:solidFill>
              <a:srgbClr val="FF3399"/>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33FA7CAF-C1F1-B1D0-FA1F-36177D4984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1428" y="410274"/>
            <a:ext cx="1321299" cy="1332000"/>
          </a:xfrm>
          <a:prstGeom prst="rect">
            <a:avLst/>
          </a:prstGeom>
        </p:spPr>
      </p:pic>
      <p:pic>
        <p:nvPicPr>
          <p:cNvPr id="13" name="Picture 12">
            <a:extLst>
              <a:ext uri="{FF2B5EF4-FFF2-40B4-BE49-F238E27FC236}">
                <a16:creationId xmlns:a16="http://schemas.microsoft.com/office/drawing/2014/main" id="{387D641F-3D6F-41D0-88EF-538AB1E55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56198" y="3741479"/>
            <a:ext cx="3115215" cy="2694723"/>
          </a:xfrm>
          <a:prstGeom prst="rect">
            <a:avLst/>
          </a:prstGeom>
        </p:spPr>
      </p:pic>
      <p:sp>
        <p:nvSpPr>
          <p:cNvPr id="14" name="TextBox 13">
            <a:extLst>
              <a:ext uri="{FF2B5EF4-FFF2-40B4-BE49-F238E27FC236}">
                <a16:creationId xmlns:a16="http://schemas.microsoft.com/office/drawing/2014/main" id="{DEE37249-5BF8-4EB3-B9FB-104FEF9FCB42}"/>
              </a:ext>
            </a:extLst>
          </p:cNvPr>
          <p:cNvSpPr txBox="1"/>
          <p:nvPr/>
        </p:nvSpPr>
        <p:spPr>
          <a:xfrm>
            <a:off x="6096000" y="6468076"/>
            <a:ext cx="5602848" cy="338554"/>
          </a:xfrm>
          <a:prstGeom prst="rect">
            <a:avLst/>
          </a:prstGeom>
          <a:noFill/>
        </p:spPr>
        <p:txBody>
          <a:bodyPr wrap="square" rtlCol="0">
            <a:spAutoFit/>
          </a:bodyPr>
          <a:lstStyle/>
          <a:p>
            <a:pPr algn="r"/>
            <a:r>
              <a:rPr lang="en-GB" sz="1600" dirty="0"/>
              <a:t>Hammarby Sjöstad, Stockholm</a:t>
            </a:r>
          </a:p>
        </p:txBody>
      </p:sp>
    </p:spTree>
    <p:extLst>
      <p:ext uri="{BB962C8B-B14F-4D97-AF65-F5344CB8AC3E}">
        <p14:creationId xmlns:p14="http://schemas.microsoft.com/office/powerpoint/2010/main" val="2857749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C52F16-75D9-C8FB-EA6C-E81EA85A6F53}"/>
              </a:ext>
            </a:extLst>
          </p:cNvPr>
          <p:cNvSpPr/>
          <p:nvPr/>
        </p:nvSpPr>
        <p:spPr>
          <a:xfrm>
            <a:off x="0" y="0"/>
            <a:ext cx="12192000" cy="908050"/>
          </a:xfrm>
          <a:prstGeom prst="rect">
            <a:avLst/>
          </a:prstGeom>
          <a:solidFill>
            <a:srgbClr val="FFFBEC"/>
          </a:solidFill>
          <a:ln>
            <a:solidFill>
              <a:srgbClr val="FFF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41760" y="614551"/>
            <a:ext cx="12192000" cy="616585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b="1" dirty="0">
              <a:solidFill>
                <a:srgbClr val="00B050"/>
              </a:solidFill>
            </a:endParaRPr>
          </a:p>
        </p:txBody>
      </p:sp>
      <p:sp>
        <p:nvSpPr>
          <p:cNvPr id="16" name="Rectangle 15"/>
          <p:cNvSpPr/>
          <p:nvPr/>
        </p:nvSpPr>
        <p:spPr>
          <a:xfrm>
            <a:off x="479376" y="1268760"/>
            <a:ext cx="6709087" cy="4196634"/>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4C85BA75-601F-9855-063A-24EA162DE3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6919" y="695237"/>
            <a:ext cx="7881682" cy="4815101"/>
          </a:xfrm>
          <a:prstGeom prst="rect">
            <a:avLst/>
          </a:prstGeom>
        </p:spPr>
      </p:pic>
      <p:sp>
        <p:nvSpPr>
          <p:cNvPr id="10" name="TextBox 9"/>
          <p:cNvSpPr txBox="1"/>
          <p:nvPr/>
        </p:nvSpPr>
        <p:spPr>
          <a:xfrm>
            <a:off x="20880" y="830395"/>
            <a:ext cx="184731" cy="400110"/>
          </a:xfrm>
          <a:prstGeom prst="rect">
            <a:avLst/>
          </a:prstGeom>
        </p:spPr>
        <p:txBody>
          <a:bodyPr wrap="none" rtlCol="0">
            <a:spAutoFit/>
          </a:bodyPr>
          <a:lstStyle/>
          <a:p>
            <a:endParaRPr lang="en-GB" sz="2000" dirty="0"/>
          </a:p>
        </p:txBody>
      </p:sp>
      <p:sp>
        <p:nvSpPr>
          <p:cNvPr id="14" name="TextBox 13"/>
          <p:cNvSpPr txBox="1"/>
          <p:nvPr/>
        </p:nvSpPr>
        <p:spPr>
          <a:xfrm>
            <a:off x="20880" y="167582"/>
            <a:ext cx="12192000" cy="954107"/>
          </a:xfrm>
          <a:prstGeom prst="rect">
            <a:avLst/>
          </a:prstGeom>
          <a:noFill/>
        </p:spPr>
        <p:txBody>
          <a:bodyPr wrap="square" rtlCol="0">
            <a:spAutoFit/>
          </a:bodyPr>
          <a:lstStyle/>
          <a:p>
            <a:pPr algn="ctr"/>
            <a:r>
              <a:rPr lang="en-GB" sz="2800" b="1" dirty="0"/>
              <a:t>Calculating the UGF Score - Example of an UGF Calculation</a:t>
            </a:r>
          </a:p>
          <a:p>
            <a:endParaRPr lang="en-GB" sz="2800" b="1" dirty="0"/>
          </a:p>
        </p:txBody>
      </p:sp>
      <p:pic>
        <p:nvPicPr>
          <p:cNvPr id="18" name="Picture 17">
            <a:extLst>
              <a:ext uri="{FF2B5EF4-FFF2-40B4-BE49-F238E27FC236}">
                <a16:creationId xmlns:a16="http://schemas.microsoft.com/office/drawing/2014/main" id="{26D34DAD-1B93-41AE-9AA4-8F9DE8F453C1}"/>
              </a:ext>
            </a:extLst>
          </p:cNvPr>
          <p:cNvPicPr>
            <a:picLocks noChangeAspect="1"/>
          </p:cNvPicPr>
          <p:nvPr/>
        </p:nvPicPr>
        <p:blipFill rotWithShape="1">
          <a:blip r:embed="rId4"/>
          <a:srcRect l="17713" t="50000" r="17021" b="29919"/>
          <a:stretch/>
        </p:blipFill>
        <p:spPr>
          <a:xfrm>
            <a:off x="2187128" y="5536627"/>
            <a:ext cx="7889484" cy="1272325"/>
          </a:xfrm>
          <a:prstGeom prst="rect">
            <a:avLst/>
          </a:prstGeom>
          <a:solidFill>
            <a:schemeClr val="tx1"/>
          </a:solidFill>
          <a:ln>
            <a:solidFill>
              <a:srgbClr val="780046"/>
            </a:solidFill>
          </a:ln>
        </p:spPr>
      </p:pic>
      <p:sp>
        <p:nvSpPr>
          <p:cNvPr id="7" name="TextBox 6">
            <a:extLst>
              <a:ext uri="{FF2B5EF4-FFF2-40B4-BE49-F238E27FC236}">
                <a16:creationId xmlns:a16="http://schemas.microsoft.com/office/drawing/2014/main" id="{BD1C06B4-0D47-4DE9-92C5-2779A0334FC5}"/>
              </a:ext>
            </a:extLst>
          </p:cNvPr>
          <p:cNvSpPr txBox="1"/>
          <p:nvPr/>
        </p:nvSpPr>
        <p:spPr>
          <a:xfrm>
            <a:off x="238936" y="943821"/>
            <a:ext cx="1467822" cy="2308324"/>
          </a:xfrm>
          <a:prstGeom prst="rect">
            <a:avLst/>
          </a:prstGeom>
          <a:noFill/>
        </p:spPr>
        <p:txBody>
          <a:bodyPr wrap="square" rtlCol="0">
            <a:spAutoFit/>
          </a:bodyPr>
          <a:lstStyle/>
          <a:p>
            <a:r>
              <a:rPr lang="en-GB" dirty="0"/>
              <a:t>Theoretical Development </a:t>
            </a:r>
          </a:p>
          <a:p>
            <a:r>
              <a:rPr lang="en-GB" dirty="0"/>
              <a:t>Site Plan showing UGF factors </a:t>
            </a:r>
          </a:p>
          <a:p>
            <a:endParaRPr lang="en-GB" dirty="0"/>
          </a:p>
          <a:p>
            <a:r>
              <a:rPr lang="en-GB" dirty="0"/>
              <a:t>Total Area </a:t>
            </a:r>
          </a:p>
          <a:p>
            <a:r>
              <a:rPr lang="en-GB" dirty="0"/>
              <a:t>100 sqm</a:t>
            </a:r>
          </a:p>
        </p:txBody>
      </p:sp>
    </p:spTree>
    <p:extLst>
      <p:ext uri="{BB962C8B-B14F-4D97-AF65-F5344CB8AC3E}">
        <p14:creationId xmlns:p14="http://schemas.microsoft.com/office/powerpoint/2010/main" val="746516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2773-8A91-4E15-A82E-EB09F1E57BDF}"/>
              </a:ext>
            </a:extLst>
          </p:cNvPr>
          <p:cNvSpPr>
            <a:spLocks noGrp="1"/>
          </p:cNvSpPr>
          <p:nvPr>
            <p:ph type="title"/>
          </p:nvPr>
        </p:nvSpPr>
        <p:spPr/>
        <p:txBody>
          <a:bodyPr/>
          <a:lstStyle/>
          <a:p>
            <a:r>
              <a:rPr lang="en-GB" dirty="0"/>
              <a:t>Urban Tree Canopy Cover Standard</a:t>
            </a:r>
          </a:p>
        </p:txBody>
      </p:sp>
      <p:sp>
        <p:nvSpPr>
          <p:cNvPr id="3" name="Content Placeholder 2">
            <a:extLst>
              <a:ext uri="{FF2B5EF4-FFF2-40B4-BE49-F238E27FC236}">
                <a16:creationId xmlns:a16="http://schemas.microsoft.com/office/drawing/2014/main" id="{E739EEEE-C9F1-4EE8-9A18-23C6CE932A31}"/>
              </a:ext>
            </a:extLst>
          </p:cNvPr>
          <p:cNvSpPr>
            <a:spLocks noGrp="1"/>
          </p:cNvSpPr>
          <p:nvPr>
            <p:ph sz="quarter" idx="13"/>
          </p:nvPr>
        </p:nvSpPr>
        <p:spPr>
          <a:xfrm>
            <a:off x="454230" y="2045812"/>
            <a:ext cx="5139259" cy="4343399"/>
          </a:xfrm>
        </p:spPr>
        <p:txBody>
          <a:bodyPr>
            <a:noAutofit/>
          </a:bodyPr>
          <a:lstStyle/>
          <a:p>
            <a:pPr>
              <a:lnSpc>
                <a:spcPct val="100000"/>
              </a:lnSpc>
            </a:pPr>
            <a:r>
              <a:rPr lang="en-GB" sz="2000" b="1" i="0" u="none" strike="noStrike" baseline="0" dirty="0"/>
              <a:t>Area-wide</a:t>
            </a:r>
          </a:p>
          <a:p>
            <a:pPr marL="342900" lvl="0" indent="-342900">
              <a:lnSpc>
                <a:spcPct val="115000"/>
              </a:lnSpc>
              <a:buFont typeface="Arial" panose="020B0604020202020204" pitchFamily="34" charset="0"/>
              <a:buChar char="•"/>
              <a:tabLst>
                <a:tab pos="772160" algn="l"/>
              </a:tabLst>
            </a:pPr>
            <a:r>
              <a:rPr lang="en-GB" sz="1900" dirty="0">
                <a:solidFill>
                  <a:srgbClr val="000000"/>
                </a:solidFill>
                <a:effectLst/>
                <a:ea typeface="Arial" panose="020B0604020202020204" pitchFamily="34" charset="0"/>
              </a:rPr>
              <a:t>Urban Tree Canopy Cover is </a:t>
            </a:r>
            <a:r>
              <a:rPr lang="en-GB" sz="1900" dirty="0">
                <a:effectLst/>
                <a:ea typeface="Arial" panose="020B0604020202020204" pitchFamily="34" charset="0"/>
              </a:rPr>
              <a:t>increased by an agreed percentage based on a locally defined baseline and taking into account local needs, opportunities and constraints  </a:t>
            </a:r>
          </a:p>
          <a:p>
            <a:pPr lvl="0">
              <a:lnSpc>
                <a:spcPct val="115000"/>
              </a:lnSpc>
            </a:pPr>
            <a:r>
              <a:rPr lang="en-GB" sz="2000" b="1" dirty="0">
                <a:solidFill>
                  <a:srgbClr val="000000"/>
                </a:solidFill>
                <a:effectLst/>
                <a:ea typeface="Arial" panose="020B0604020202020204" pitchFamily="34" charset="0"/>
              </a:rPr>
              <a:t>Major Development</a:t>
            </a:r>
            <a:endParaRPr lang="en-GB" sz="2000" dirty="0">
              <a:effectLst/>
              <a:ea typeface="Arial" panose="020B0604020202020204" pitchFamily="34" charset="0"/>
            </a:endParaRPr>
          </a:p>
          <a:p>
            <a:pPr marL="342900" lvl="0" indent="-342900">
              <a:lnSpc>
                <a:spcPct val="115000"/>
              </a:lnSpc>
              <a:buFont typeface="Arial" panose="020B0604020202020204" pitchFamily="34" charset="0"/>
              <a:buChar char="•"/>
              <a:tabLst>
                <a:tab pos="772160" algn="l"/>
              </a:tabLst>
            </a:pPr>
            <a:r>
              <a:rPr lang="en-GB" sz="1900" dirty="0">
                <a:solidFill>
                  <a:srgbClr val="000000"/>
                </a:solidFill>
                <a:effectLst/>
                <a:ea typeface="Arial" panose="020B0604020202020204" pitchFamily="34" charset="0"/>
              </a:rPr>
              <a:t>Major development is designed to meet these targets</a:t>
            </a:r>
            <a:endParaRPr lang="en-GB" sz="1900" dirty="0">
              <a:effectLst/>
              <a:ea typeface="Arial" panose="020B0604020202020204" pitchFamily="34" charset="0"/>
            </a:endParaRPr>
          </a:p>
          <a:p>
            <a:pPr marL="342900" lvl="0" indent="-342900">
              <a:lnSpc>
                <a:spcPct val="115000"/>
              </a:lnSpc>
              <a:spcAft>
                <a:spcPts val="600"/>
              </a:spcAft>
              <a:buFont typeface="Arial" panose="020B0604020202020204" pitchFamily="34" charset="0"/>
              <a:buChar char="•"/>
              <a:tabLst>
                <a:tab pos="772160" algn="l"/>
              </a:tabLst>
            </a:pPr>
            <a:r>
              <a:rPr lang="en-GB" sz="1900" dirty="0">
                <a:effectLst/>
                <a:ea typeface="Arial" panose="020B0604020202020204" pitchFamily="34" charset="0"/>
              </a:rPr>
              <a:t>New and existing trees are incorporated into new developments and </a:t>
            </a:r>
            <a:r>
              <a:rPr lang="en-GB" sz="1900" dirty="0">
                <a:solidFill>
                  <a:srgbClr val="000000"/>
                </a:solidFill>
                <a:effectLst/>
                <a:ea typeface="Arial" panose="020B0604020202020204" pitchFamily="34" charset="0"/>
              </a:rPr>
              <a:t>new streets are tree lined (in line with NPPF).</a:t>
            </a:r>
            <a:endParaRPr lang="en-GB" sz="1900" dirty="0">
              <a:effectLst/>
              <a:ea typeface="Arial" panose="020B0604020202020204" pitchFamily="34" charset="0"/>
            </a:endParaRPr>
          </a:p>
          <a:p>
            <a:pPr marL="457200" indent="-457200">
              <a:lnSpc>
                <a:spcPct val="100000"/>
              </a:lnSpc>
              <a:buFont typeface="Arial" panose="020B0604020202020204" pitchFamily="34" charset="0"/>
              <a:buChar char="•"/>
            </a:pPr>
            <a:endParaRPr lang="en-GB" sz="2400" b="1" dirty="0">
              <a:effectLst/>
              <a:ea typeface="Arial" panose="020B0604020202020204" pitchFamily="34" charset="0"/>
            </a:endParaRPr>
          </a:p>
          <a:p>
            <a:pPr marL="342900" indent="-342900">
              <a:lnSpc>
                <a:spcPct val="100000"/>
              </a:lnSpc>
              <a:buFont typeface="Arial" panose="020B0604020202020204" pitchFamily="34" charset="0"/>
              <a:buChar char="•"/>
            </a:pPr>
            <a:endParaRPr lang="en-GB" sz="2400" b="1" dirty="0">
              <a:effectLst/>
              <a:ea typeface="Arial" panose="020B0604020202020204" pitchFamily="34" charset="0"/>
            </a:endParaRPr>
          </a:p>
          <a:p>
            <a:pPr>
              <a:lnSpc>
                <a:spcPct val="100000"/>
              </a:lnSpc>
            </a:pPr>
            <a:endParaRPr lang="en-GB" sz="2400" dirty="0"/>
          </a:p>
        </p:txBody>
      </p:sp>
      <p:sp>
        <p:nvSpPr>
          <p:cNvPr id="4" name="Text Placeholder 3">
            <a:extLst>
              <a:ext uri="{FF2B5EF4-FFF2-40B4-BE49-F238E27FC236}">
                <a16:creationId xmlns:a16="http://schemas.microsoft.com/office/drawing/2014/main" id="{3C984861-59B6-4B75-9E79-A6D131F2C273}"/>
              </a:ext>
            </a:extLst>
          </p:cNvPr>
          <p:cNvSpPr>
            <a:spLocks noGrp="1"/>
          </p:cNvSpPr>
          <p:nvPr>
            <p:ph type="body" sz="quarter" idx="14"/>
          </p:nvPr>
        </p:nvSpPr>
        <p:spPr/>
        <p:txBody>
          <a:bodyPr/>
          <a:lstStyle/>
          <a:p>
            <a:r>
              <a:rPr lang="en-GB" dirty="0"/>
              <a:t>Headline Standard 5</a:t>
            </a:r>
          </a:p>
        </p:txBody>
      </p:sp>
      <p:pic>
        <p:nvPicPr>
          <p:cNvPr id="8" name="Picture 7" descr="A picture containing tree, outdoor, lined&#10;&#10;Description automatically generated">
            <a:extLst>
              <a:ext uri="{FF2B5EF4-FFF2-40B4-BE49-F238E27FC236}">
                <a16:creationId xmlns:a16="http://schemas.microsoft.com/office/drawing/2014/main" id="{34B0781B-A8DC-4E73-81C3-BD1254FDE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3551" y="2045812"/>
            <a:ext cx="5614219" cy="4210664"/>
          </a:xfrm>
          <a:prstGeom prst="rect">
            <a:avLst/>
          </a:prstGeom>
        </p:spPr>
      </p:pic>
    </p:spTree>
    <p:extLst>
      <p:ext uri="{BB962C8B-B14F-4D97-AF65-F5344CB8AC3E}">
        <p14:creationId xmlns:p14="http://schemas.microsoft.com/office/powerpoint/2010/main" val="544536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CC604-A5BC-4908-ADAF-D66536BA47F0}"/>
              </a:ext>
            </a:extLst>
          </p:cNvPr>
          <p:cNvSpPr>
            <a:spLocks noGrp="1"/>
          </p:cNvSpPr>
          <p:nvPr>
            <p:ph type="title"/>
          </p:nvPr>
        </p:nvSpPr>
        <p:spPr/>
        <p:txBody>
          <a:bodyPr/>
          <a:lstStyle/>
          <a:p>
            <a:r>
              <a:rPr lang="en-GB" dirty="0"/>
              <a:t>5</a:t>
            </a:r>
          </a:p>
        </p:txBody>
      </p:sp>
      <p:sp>
        <p:nvSpPr>
          <p:cNvPr id="3" name="Text Placeholder 2">
            <a:extLst>
              <a:ext uri="{FF2B5EF4-FFF2-40B4-BE49-F238E27FC236}">
                <a16:creationId xmlns:a16="http://schemas.microsoft.com/office/drawing/2014/main" id="{F2D8B30B-E593-4F04-9207-FA9F407E8CB9}"/>
              </a:ext>
            </a:extLst>
          </p:cNvPr>
          <p:cNvSpPr>
            <a:spLocks noGrp="1"/>
          </p:cNvSpPr>
          <p:nvPr>
            <p:ph type="body" sz="quarter" idx="13"/>
          </p:nvPr>
        </p:nvSpPr>
        <p:spPr/>
        <p:txBody>
          <a:bodyPr/>
          <a:lstStyle/>
          <a:p>
            <a:endParaRPr lang="en-GB" dirty="0"/>
          </a:p>
        </p:txBody>
      </p:sp>
      <p:sp>
        <p:nvSpPr>
          <p:cNvPr id="6" name="TextBox 5">
            <a:extLst>
              <a:ext uri="{FF2B5EF4-FFF2-40B4-BE49-F238E27FC236}">
                <a16:creationId xmlns:a16="http://schemas.microsoft.com/office/drawing/2014/main" id="{FE08336F-7BE6-42DD-8A1E-3C90298A9858}"/>
              </a:ext>
            </a:extLst>
          </p:cNvPr>
          <p:cNvSpPr txBox="1"/>
          <p:nvPr/>
        </p:nvSpPr>
        <p:spPr>
          <a:xfrm>
            <a:off x="210820" y="158794"/>
            <a:ext cx="11182644" cy="1031051"/>
          </a:xfrm>
          <a:prstGeom prst="rect">
            <a:avLst/>
          </a:prstGeom>
          <a:noFill/>
        </p:spPr>
        <p:txBody>
          <a:bodyPr wrap="square">
            <a:spAutoFit/>
          </a:bodyPr>
          <a:lstStyle/>
          <a:p>
            <a:r>
              <a:rPr lang="en-GB" sz="3200" b="1" dirty="0">
                <a:solidFill>
                  <a:srgbClr val="780046"/>
                </a:solidFill>
                <a:latin typeface="Arial" panose="020B0604020202020204" pitchFamily="34" charset="0"/>
                <a:ea typeface="+mj-ea"/>
                <a:cs typeface="Arial" panose="020B0604020202020204" pitchFamily="34" charset="0"/>
              </a:rPr>
              <a:t>Green Infrastructure Mapping:</a:t>
            </a:r>
            <a:r>
              <a:rPr kumimoji="0" lang="en-GB" sz="3200" b="1" i="0" u="none" strike="noStrike" kern="1200" cap="none" spc="0" normalizeH="0" baseline="0" noProof="0" dirty="0">
                <a:ln>
                  <a:noFill/>
                </a:ln>
                <a:solidFill>
                  <a:srgbClr val="780046"/>
                </a:solidFill>
                <a:effectLst/>
                <a:uLnTx/>
                <a:uFillTx/>
                <a:latin typeface="Arial" panose="020B0604020202020204" pitchFamily="34" charset="0"/>
                <a:ea typeface="+mj-ea"/>
                <a:cs typeface="Arial" panose="020B0604020202020204" pitchFamily="34" charset="0"/>
              </a:rPr>
              <a:t>  How it can be used</a:t>
            </a:r>
          </a:p>
          <a:p>
            <a:r>
              <a:rPr kumimoji="0" lang="en-GB" sz="1100" b="1" i="0" u="none" strike="noStrike" kern="1200" cap="none" spc="0" normalizeH="0" baseline="0" noProof="0" dirty="0">
                <a:ln>
                  <a:noFill/>
                </a:ln>
                <a:solidFill>
                  <a:srgbClr val="780046"/>
                </a:solidFill>
                <a:effectLst/>
                <a:uLnTx/>
                <a:uFillTx/>
                <a:latin typeface="Arial" panose="020B0604020202020204" pitchFamily="34" charset="0"/>
                <a:ea typeface="+mj-ea"/>
                <a:cs typeface="Arial" panose="020B0604020202020204" pitchFamily="34" charset="0"/>
              </a:rPr>
              <a:t>https://designatedsites.naturalengland.org.uk/GreenInfrastructure/map.aspx</a:t>
            </a:r>
          </a:p>
          <a:p>
            <a:endParaRPr lang="en-GB" dirty="0"/>
          </a:p>
        </p:txBody>
      </p:sp>
      <p:pic>
        <p:nvPicPr>
          <p:cNvPr id="7" name="Picture 6">
            <a:extLst>
              <a:ext uri="{FF2B5EF4-FFF2-40B4-BE49-F238E27FC236}">
                <a16:creationId xmlns:a16="http://schemas.microsoft.com/office/drawing/2014/main" id="{158A4136-EE9B-448B-B920-EE6AB9AA405F}"/>
              </a:ext>
            </a:extLst>
          </p:cNvPr>
          <p:cNvPicPr>
            <a:picLocks noChangeAspect="1"/>
          </p:cNvPicPr>
          <p:nvPr/>
        </p:nvPicPr>
        <p:blipFill>
          <a:blip r:embed="rId3"/>
          <a:stretch>
            <a:fillRect/>
          </a:stretch>
        </p:blipFill>
        <p:spPr>
          <a:xfrm>
            <a:off x="243840" y="1136686"/>
            <a:ext cx="5303520" cy="2546159"/>
          </a:xfrm>
          <a:prstGeom prst="rect">
            <a:avLst/>
          </a:prstGeom>
        </p:spPr>
      </p:pic>
      <p:pic>
        <p:nvPicPr>
          <p:cNvPr id="8" name="Picture 7">
            <a:extLst>
              <a:ext uri="{FF2B5EF4-FFF2-40B4-BE49-F238E27FC236}">
                <a16:creationId xmlns:a16="http://schemas.microsoft.com/office/drawing/2014/main" id="{487D1680-54B2-451F-B2D7-6E6435883B1D}"/>
              </a:ext>
            </a:extLst>
          </p:cNvPr>
          <p:cNvPicPr>
            <a:picLocks noChangeAspect="1"/>
          </p:cNvPicPr>
          <p:nvPr/>
        </p:nvPicPr>
        <p:blipFill>
          <a:blip r:embed="rId4"/>
          <a:stretch>
            <a:fillRect/>
          </a:stretch>
        </p:blipFill>
        <p:spPr>
          <a:xfrm>
            <a:off x="6605564" y="4088765"/>
            <a:ext cx="5365622" cy="2582132"/>
          </a:xfrm>
          <a:prstGeom prst="rect">
            <a:avLst/>
          </a:prstGeom>
        </p:spPr>
      </p:pic>
      <p:pic>
        <p:nvPicPr>
          <p:cNvPr id="9" name="Picture 8">
            <a:extLst>
              <a:ext uri="{FF2B5EF4-FFF2-40B4-BE49-F238E27FC236}">
                <a16:creationId xmlns:a16="http://schemas.microsoft.com/office/drawing/2014/main" id="{8D575BDB-0513-497C-8015-89F695C44F86}"/>
              </a:ext>
            </a:extLst>
          </p:cNvPr>
          <p:cNvPicPr>
            <a:picLocks noChangeAspect="1"/>
          </p:cNvPicPr>
          <p:nvPr/>
        </p:nvPicPr>
        <p:blipFill>
          <a:blip r:embed="rId5"/>
          <a:stretch>
            <a:fillRect/>
          </a:stretch>
        </p:blipFill>
        <p:spPr>
          <a:xfrm>
            <a:off x="6527800" y="1147295"/>
            <a:ext cx="5283200" cy="2627539"/>
          </a:xfrm>
          <a:prstGeom prst="rect">
            <a:avLst/>
          </a:prstGeom>
        </p:spPr>
      </p:pic>
      <p:pic>
        <p:nvPicPr>
          <p:cNvPr id="10" name="Picture 9">
            <a:extLst>
              <a:ext uri="{FF2B5EF4-FFF2-40B4-BE49-F238E27FC236}">
                <a16:creationId xmlns:a16="http://schemas.microsoft.com/office/drawing/2014/main" id="{570A9077-B111-4424-939E-15388FAC42FF}"/>
              </a:ext>
            </a:extLst>
          </p:cNvPr>
          <p:cNvPicPr>
            <a:picLocks noChangeAspect="1"/>
          </p:cNvPicPr>
          <p:nvPr/>
        </p:nvPicPr>
        <p:blipFill>
          <a:blip r:embed="rId6"/>
          <a:stretch>
            <a:fillRect/>
          </a:stretch>
        </p:blipFill>
        <p:spPr>
          <a:xfrm>
            <a:off x="264160" y="4173069"/>
            <a:ext cx="5283200" cy="2542613"/>
          </a:xfrm>
          <a:prstGeom prst="rect">
            <a:avLst/>
          </a:prstGeom>
        </p:spPr>
      </p:pic>
      <p:sp>
        <p:nvSpPr>
          <p:cNvPr id="4" name="Arrow: Right 3">
            <a:extLst>
              <a:ext uri="{FF2B5EF4-FFF2-40B4-BE49-F238E27FC236}">
                <a16:creationId xmlns:a16="http://schemas.microsoft.com/office/drawing/2014/main" id="{32E09261-AE80-4821-8CF9-6EFAF9E74907}"/>
              </a:ext>
            </a:extLst>
          </p:cNvPr>
          <p:cNvSpPr/>
          <p:nvPr/>
        </p:nvSpPr>
        <p:spPr>
          <a:xfrm rot="5400000">
            <a:off x="2842826" y="3789463"/>
            <a:ext cx="548640" cy="370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Arrow: Right 10">
            <a:extLst>
              <a:ext uri="{FF2B5EF4-FFF2-40B4-BE49-F238E27FC236}">
                <a16:creationId xmlns:a16="http://schemas.microsoft.com/office/drawing/2014/main" id="{E3B664E4-A75F-4DF7-82BA-5464A641A239}"/>
              </a:ext>
            </a:extLst>
          </p:cNvPr>
          <p:cNvSpPr/>
          <p:nvPr/>
        </p:nvSpPr>
        <p:spPr>
          <a:xfrm>
            <a:off x="5802142" y="5116397"/>
            <a:ext cx="548640" cy="370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Arrow: Right 11">
            <a:extLst>
              <a:ext uri="{FF2B5EF4-FFF2-40B4-BE49-F238E27FC236}">
                <a16:creationId xmlns:a16="http://schemas.microsoft.com/office/drawing/2014/main" id="{FE074398-6CDC-4853-8115-B5C824F880CA}"/>
              </a:ext>
            </a:extLst>
          </p:cNvPr>
          <p:cNvSpPr/>
          <p:nvPr/>
        </p:nvSpPr>
        <p:spPr>
          <a:xfrm rot="16200000">
            <a:off x="9871516" y="3577296"/>
            <a:ext cx="548640" cy="370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7D2C7A3-57D3-4F28-9F15-AF26D5E35F99}"/>
              </a:ext>
            </a:extLst>
          </p:cNvPr>
          <p:cNvSpPr txBox="1"/>
          <p:nvPr/>
        </p:nvSpPr>
        <p:spPr>
          <a:xfrm>
            <a:off x="2159555" y="2054176"/>
            <a:ext cx="3143965" cy="646331"/>
          </a:xfrm>
          <a:prstGeom prst="rect">
            <a:avLst/>
          </a:prstGeom>
          <a:solidFill>
            <a:schemeClr val="bg1"/>
          </a:solidFill>
        </p:spPr>
        <p:txBody>
          <a:bodyPr wrap="square" rtlCol="0">
            <a:spAutoFit/>
          </a:bodyPr>
          <a:lstStyle/>
          <a:p>
            <a:r>
              <a:rPr lang="en-GB" dirty="0"/>
              <a:t>Where is the Green Infrastructure? (Standard 1)</a:t>
            </a:r>
          </a:p>
        </p:txBody>
      </p:sp>
      <p:sp>
        <p:nvSpPr>
          <p:cNvPr id="13" name="TextBox 12">
            <a:extLst>
              <a:ext uri="{FF2B5EF4-FFF2-40B4-BE49-F238E27FC236}">
                <a16:creationId xmlns:a16="http://schemas.microsoft.com/office/drawing/2014/main" id="{8F1F21FE-7FE3-4556-8402-8BF225113E70}"/>
              </a:ext>
            </a:extLst>
          </p:cNvPr>
          <p:cNvSpPr txBox="1"/>
          <p:nvPr/>
        </p:nvSpPr>
        <p:spPr>
          <a:xfrm>
            <a:off x="2159555" y="5301462"/>
            <a:ext cx="2682240" cy="923330"/>
          </a:xfrm>
          <a:prstGeom prst="rect">
            <a:avLst/>
          </a:prstGeom>
          <a:solidFill>
            <a:schemeClr val="bg1"/>
          </a:solidFill>
        </p:spPr>
        <p:txBody>
          <a:bodyPr wrap="square" rtlCol="0">
            <a:spAutoFit/>
          </a:bodyPr>
          <a:lstStyle/>
          <a:p>
            <a:r>
              <a:rPr lang="en-GB" dirty="0"/>
              <a:t>How green in your neighbourhood? (Standard 4)</a:t>
            </a:r>
          </a:p>
        </p:txBody>
      </p:sp>
      <p:sp>
        <p:nvSpPr>
          <p:cNvPr id="14" name="TextBox 13">
            <a:extLst>
              <a:ext uri="{FF2B5EF4-FFF2-40B4-BE49-F238E27FC236}">
                <a16:creationId xmlns:a16="http://schemas.microsoft.com/office/drawing/2014/main" id="{FC9006FB-E8E7-4433-A1EB-15AC06875A0F}"/>
              </a:ext>
            </a:extLst>
          </p:cNvPr>
          <p:cNvSpPr txBox="1"/>
          <p:nvPr/>
        </p:nvSpPr>
        <p:spPr>
          <a:xfrm>
            <a:off x="8571840" y="5121209"/>
            <a:ext cx="2921209" cy="923330"/>
          </a:xfrm>
          <a:prstGeom prst="rect">
            <a:avLst/>
          </a:prstGeom>
          <a:solidFill>
            <a:schemeClr val="bg1"/>
          </a:solidFill>
        </p:spPr>
        <p:txBody>
          <a:bodyPr wrap="square" rtlCol="0">
            <a:spAutoFit/>
          </a:bodyPr>
          <a:lstStyle/>
          <a:p>
            <a:r>
              <a:rPr lang="en-GB" dirty="0"/>
              <a:t>Who lives within 15 minutes of good quality green space? (Standard 2)</a:t>
            </a:r>
          </a:p>
        </p:txBody>
      </p:sp>
      <p:sp>
        <p:nvSpPr>
          <p:cNvPr id="15" name="TextBox 14">
            <a:extLst>
              <a:ext uri="{FF2B5EF4-FFF2-40B4-BE49-F238E27FC236}">
                <a16:creationId xmlns:a16="http://schemas.microsoft.com/office/drawing/2014/main" id="{642E37AC-F27C-4BAA-8E72-2FA55C61F856}"/>
              </a:ext>
            </a:extLst>
          </p:cNvPr>
          <p:cNvSpPr txBox="1"/>
          <p:nvPr/>
        </p:nvSpPr>
        <p:spPr>
          <a:xfrm>
            <a:off x="8571840" y="2054176"/>
            <a:ext cx="3109620" cy="369332"/>
          </a:xfrm>
          <a:prstGeom prst="rect">
            <a:avLst/>
          </a:prstGeom>
          <a:solidFill>
            <a:schemeClr val="bg1"/>
          </a:solidFill>
        </p:spPr>
        <p:txBody>
          <a:bodyPr wrap="square" rtlCol="0">
            <a:spAutoFit/>
          </a:bodyPr>
          <a:lstStyle/>
          <a:p>
            <a:r>
              <a:rPr lang="en-GB" dirty="0"/>
              <a:t>Where do gaps matter most? </a:t>
            </a:r>
          </a:p>
        </p:txBody>
      </p:sp>
    </p:spTree>
    <p:extLst>
      <p:ext uri="{BB962C8B-B14F-4D97-AF65-F5344CB8AC3E}">
        <p14:creationId xmlns:p14="http://schemas.microsoft.com/office/powerpoint/2010/main" val="168720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A22E-3AED-4A9D-AAF7-39F85D4994D3}"/>
              </a:ext>
            </a:extLst>
          </p:cNvPr>
          <p:cNvSpPr>
            <a:spLocks noGrp="1"/>
          </p:cNvSpPr>
          <p:nvPr>
            <p:ph type="title"/>
          </p:nvPr>
        </p:nvSpPr>
        <p:spPr>
          <a:xfrm>
            <a:off x="407768" y="640883"/>
            <a:ext cx="10515600" cy="674445"/>
          </a:xfrm>
        </p:spPr>
        <p:txBody>
          <a:bodyPr>
            <a:normAutofit/>
          </a:bodyPr>
          <a:lstStyle/>
          <a:p>
            <a:r>
              <a:rPr lang="en-GB" sz="3200" dirty="0"/>
              <a:t>Green Infrastructure Planning and Design Guide</a:t>
            </a:r>
          </a:p>
        </p:txBody>
      </p:sp>
      <p:sp>
        <p:nvSpPr>
          <p:cNvPr id="3" name="Text Placeholder 2">
            <a:extLst>
              <a:ext uri="{FF2B5EF4-FFF2-40B4-BE49-F238E27FC236}">
                <a16:creationId xmlns:a16="http://schemas.microsoft.com/office/drawing/2014/main" id="{9BE64C2E-9E1A-46A5-8F7D-A30206D88A0A}"/>
              </a:ext>
            </a:extLst>
          </p:cNvPr>
          <p:cNvSpPr>
            <a:spLocks noGrp="1"/>
          </p:cNvSpPr>
          <p:nvPr>
            <p:ph type="body" sz="quarter" idx="13"/>
          </p:nvPr>
        </p:nvSpPr>
        <p:spPr>
          <a:xfrm>
            <a:off x="234551" y="1532792"/>
            <a:ext cx="8058549" cy="4305299"/>
          </a:xfrm>
        </p:spPr>
        <p:txBody>
          <a:bodyPr>
            <a:normAutofit fontScale="70000" lnSpcReduction="20000"/>
          </a:bodyPr>
          <a:lstStyle/>
          <a:p>
            <a:pPr marL="457200" indent="-457200">
              <a:lnSpc>
                <a:spcPct val="120000"/>
              </a:lnSpc>
              <a:spcBef>
                <a:spcPts val="0"/>
              </a:spcBef>
              <a:buFont typeface="Arial" panose="020B0604020202020204" pitchFamily="34" charset="0"/>
              <a:buChar char="•"/>
            </a:pPr>
            <a:r>
              <a:rPr lang="en-US" sz="4000" dirty="0"/>
              <a:t>Supports local authorities in developing design codes for green infrastructure </a:t>
            </a:r>
          </a:p>
          <a:p>
            <a:pPr>
              <a:lnSpc>
                <a:spcPct val="120000"/>
              </a:lnSpc>
              <a:spcBef>
                <a:spcPts val="0"/>
              </a:spcBef>
            </a:pPr>
            <a:endParaRPr lang="en-US" sz="4000" dirty="0"/>
          </a:p>
          <a:p>
            <a:pPr marL="457200" indent="-457200">
              <a:lnSpc>
                <a:spcPct val="120000"/>
              </a:lnSpc>
              <a:spcBef>
                <a:spcPts val="0"/>
              </a:spcBef>
              <a:buFont typeface="Arial" panose="020B0604020202020204" pitchFamily="34" charset="0"/>
              <a:buChar char="•"/>
            </a:pPr>
            <a:r>
              <a:rPr lang="en-US" sz="4000" dirty="0"/>
              <a:t>Complements the National Design Guide and National Model Design Code</a:t>
            </a:r>
          </a:p>
          <a:p>
            <a:pPr marL="457200" indent="-457200">
              <a:lnSpc>
                <a:spcPct val="120000"/>
              </a:lnSpc>
              <a:spcBef>
                <a:spcPts val="0"/>
              </a:spcBef>
              <a:buFont typeface="Arial" panose="020B0604020202020204" pitchFamily="34" charset="0"/>
              <a:buChar char="•"/>
            </a:pPr>
            <a:endParaRPr lang="en-US" sz="4000" dirty="0"/>
          </a:p>
          <a:p>
            <a:pPr marL="457200" indent="-457200">
              <a:lnSpc>
                <a:spcPct val="120000"/>
              </a:lnSpc>
              <a:spcBef>
                <a:spcPts val="0"/>
              </a:spcBef>
              <a:buFont typeface="Arial" panose="020B0604020202020204" pitchFamily="34" charset="0"/>
              <a:buChar char="•"/>
            </a:pPr>
            <a:r>
              <a:rPr lang="en-US" sz="4000" dirty="0"/>
              <a:t>Provides evidence for the functions provided by GI and practical advice for planning and designing good green infrastructure</a:t>
            </a:r>
            <a:endParaRPr lang="en-GB" sz="4000" dirty="0"/>
          </a:p>
          <a:p>
            <a:endParaRPr lang="en-GB" dirty="0"/>
          </a:p>
        </p:txBody>
      </p:sp>
      <p:pic>
        <p:nvPicPr>
          <p:cNvPr id="6" name="Picture 5">
            <a:extLst>
              <a:ext uri="{FF2B5EF4-FFF2-40B4-BE49-F238E27FC236}">
                <a16:creationId xmlns:a16="http://schemas.microsoft.com/office/drawing/2014/main" id="{512F767A-B1D9-4446-8965-F6F5B7BDE5EA}"/>
              </a:ext>
            </a:extLst>
          </p:cNvPr>
          <p:cNvPicPr>
            <a:picLocks noChangeAspect="1"/>
          </p:cNvPicPr>
          <p:nvPr/>
        </p:nvPicPr>
        <p:blipFill>
          <a:blip r:embed="rId3"/>
          <a:stretch>
            <a:fillRect/>
          </a:stretch>
        </p:blipFill>
        <p:spPr>
          <a:xfrm>
            <a:off x="8833394" y="4131366"/>
            <a:ext cx="3124055" cy="2159943"/>
          </a:xfrm>
          <a:prstGeom prst="rect">
            <a:avLst/>
          </a:prstGeom>
        </p:spPr>
      </p:pic>
      <p:pic>
        <p:nvPicPr>
          <p:cNvPr id="1026" name="Picture 2" descr="National Design Guide: An Infographic - MWK Architects">
            <a:extLst>
              <a:ext uri="{FF2B5EF4-FFF2-40B4-BE49-F238E27FC236}">
                <a16:creationId xmlns:a16="http://schemas.microsoft.com/office/drawing/2014/main" id="{A3A37E33-E009-4022-80E1-D7DE8A810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3394" y="1922732"/>
            <a:ext cx="3124055" cy="220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68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A13E-A87F-4D86-992B-16771D589AE5}"/>
              </a:ext>
            </a:extLst>
          </p:cNvPr>
          <p:cNvSpPr>
            <a:spLocks noGrp="1"/>
          </p:cNvSpPr>
          <p:nvPr>
            <p:ph type="title"/>
          </p:nvPr>
        </p:nvSpPr>
        <p:spPr/>
        <p:txBody>
          <a:bodyPr/>
          <a:lstStyle/>
          <a:p>
            <a:r>
              <a:rPr lang="en-GB" dirty="0"/>
              <a:t>Process Journeys - guides</a:t>
            </a:r>
          </a:p>
        </p:txBody>
      </p:sp>
      <p:sp>
        <p:nvSpPr>
          <p:cNvPr id="4" name="Content Placeholder 2">
            <a:extLst>
              <a:ext uri="{FF2B5EF4-FFF2-40B4-BE49-F238E27FC236}">
                <a16:creationId xmlns:a16="http://schemas.microsoft.com/office/drawing/2014/main" id="{341AF383-19D0-4C5D-A2CF-158D20F88E69}"/>
              </a:ext>
            </a:extLst>
          </p:cNvPr>
          <p:cNvSpPr>
            <a:spLocks noGrp="1"/>
          </p:cNvSpPr>
          <p:nvPr>
            <p:ph sz="quarter" idx="13"/>
          </p:nvPr>
        </p:nvSpPr>
        <p:spPr>
          <a:xfrm>
            <a:off x="498987" y="1634747"/>
            <a:ext cx="4780935" cy="5105266"/>
          </a:xfrm>
        </p:spPr>
        <p:txBody>
          <a:bodyPr rtlCol="0">
            <a:noAutofit/>
          </a:bodyPr>
          <a:lstStyle/>
          <a:p>
            <a:pPr marL="0" indent="0">
              <a:lnSpc>
                <a:spcPct val="100000"/>
              </a:lnSpc>
              <a:buNone/>
              <a:defRPr/>
            </a:pPr>
            <a:r>
              <a:rPr lang="en-GB" sz="2000" b="1" dirty="0"/>
              <a:t>Step-by-step Guides </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for different audiences to help policy making, strategy and delivery of the GI Standards at local level.  For:</a:t>
            </a:r>
            <a:endParaRPr lang="en-GB" sz="2000" dirty="0"/>
          </a:p>
          <a:p>
            <a:pPr marL="342900" indent="-342900">
              <a:lnSpc>
                <a:spcPct val="100000"/>
              </a:lnSpc>
              <a:spcAft>
                <a:spcPts val="1400"/>
              </a:spcAft>
              <a:buFont typeface="Arial" panose="020B0604020202020204" pitchFamily="34" charset="0"/>
              <a:buChar char="•"/>
            </a:pPr>
            <a:r>
              <a:rPr lang="en-GB" sz="2000" b="1" dirty="0">
                <a:effectLst/>
                <a:ea typeface="Arial" panose="020B0604020202020204" pitchFamily="34" charset="0"/>
              </a:rPr>
              <a:t>Local Planning Authorities </a:t>
            </a:r>
            <a:r>
              <a:rPr lang="en-GB" sz="2000" dirty="0">
                <a:effectLst/>
                <a:ea typeface="Arial" panose="020B0604020202020204" pitchFamily="34" charset="0"/>
              </a:rPr>
              <a:t>- developing Green Infrastructure Strategies and Policies</a:t>
            </a:r>
          </a:p>
          <a:p>
            <a:pPr marL="342900" indent="-342900">
              <a:lnSpc>
                <a:spcPct val="100000"/>
              </a:lnSpc>
              <a:spcAft>
                <a:spcPts val="1400"/>
              </a:spcAft>
              <a:buFont typeface="Arial" panose="020B0604020202020204" pitchFamily="34" charset="0"/>
              <a:buChar char="•"/>
            </a:pPr>
            <a:r>
              <a:rPr lang="en-GB" sz="2000" b="1" dirty="0">
                <a:effectLst/>
                <a:ea typeface="Arial" panose="020B0604020202020204" pitchFamily="34" charset="0"/>
              </a:rPr>
              <a:t>Developers and Design Teams </a:t>
            </a:r>
            <a:r>
              <a:rPr lang="en-GB" sz="2000" dirty="0">
                <a:effectLst/>
                <a:ea typeface="Arial" panose="020B0604020202020204" pitchFamily="34" charset="0"/>
              </a:rPr>
              <a:t>- Incorporating Green Infrastructure into Development </a:t>
            </a:r>
          </a:p>
          <a:p>
            <a:pPr marL="342900" indent="-342900">
              <a:lnSpc>
                <a:spcPct val="100000"/>
              </a:lnSpc>
              <a:spcAft>
                <a:spcPts val="1400"/>
              </a:spcAft>
              <a:buFont typeface="Arial" panose="020B0604020202020204" pitchFamily="34" charset="0"/>
              <a:buChar char="•"/>
            </a:pPr>
            <a:r>
              <a:rPr lang="en-GB" sz="2000" b="1" dirty="0">
                <a:effectLst/>
                <a:ea typeface="Arial" panose="020B0604020202020204" pitchFamily="34" charset="0"/>
              </a:rPr>
              <a:t>Neighbourhood Planning Groups </a:t>
            </a:r>
            <a:r>
              <a:rPr lang="en-GB" sz="2000" dirty="0">
                <a:effectLst/>
                <a:ea typeface="Arial" panose="020B0604020202020204" pitchFamily="34" charset="0"/>
              </a:rPr>
              <a:t>- Incorporating Green Infrastructure into Neighbourhood Plans </a:t>
            </a:r>
          </a:p>
          <a:p>
            <a:pPr marL="0" indent="0">
              <a:lnSpc>
                <a:spcPct val="100000"/>
              </a:lnSpc>
              <a:buNone/>
              <a:defRPr/>
            </a:pPr>
            <a:endParaRPr lang="en-GB" sz="2000" dirty="0">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46FF760B-683C-422E-9324-375B097C6460}"/>
              </a:ext>
            </a:extLst>
          </p:cNvPr>
          <p:cNvGraphicFramePr/>
          <p:nvPr/>
        </p:nvGraphicFramePr>
        <p:xfrm>
          <a:off x="5043110" y="1752349"/>
          <a:ext cx="6767890" cy="4412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6326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3C557A-C99C-4DCF-BF6A-BE02DA56502F}"/>
              </a:ext>
            </a:extLst>
          </p:cNvPr>
          <p:cNvSpPr txBox="1"/>
          <p:nvPr/>
        </p:nvSpPr>
        <p:spPr>
          <a:xfrm>
            <a:off x="1045029" y="5551714"/>
            <a:ext cx="10624457" cy="830997"/>
          </a:xfrm>
          <a:prstGeom prst="rect">
            <a:avLst/>
          </a:prstGeom>
          <a:noFill/>
        </p:spPr>
        <p:txBody>
          <a:bodyPr wrap="square" rtlCol="0">
            <a:spAutoFit/>
          </a:bodyPr>
          <a:lstStyle/>
          <a:p>
            <a:r>
              <a:rPr lang="en-GB" sz="2400" dirty="0">
                <a:hlinkClick r:id="rId3"/>
              </a:rPr>
              <a:t>https://designatedsites.naturalengland.org.uk/GreenInfrastructure/Home.aspx</a:t>
            </a:r>
            <a:endParaRPr lang="en-GB" sz="2400" dirty="0"/>
          </a:p>
          <a:p>
            <a:endParaRPr lang="en-GB" sz="2400" dirty="0"/>
          </a:p>
        </p:txBody>
      </p:sp>
    </p:spTree>
    <p:extLst>
      <p:ext uri="{BB962C8B-B14F-4D97-AF65-F5344CB8AC3E}">
        <p14:creationId xmlns:p14="http://schemas.microsoft.com/office/powerpoint/2010/main" val="2090573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FD68-09F0-468D-AA02-0285952AF4B3}"/>
              </a:ext>
            </a:extLst>
          </p:cNvPr>
          <p:cNvSpPr>
            <a:spLocks noGrp="1"/>
          </p:cNvSpPr>
          <p:nvPr>
            <p:ph type="title"/>
          </p:nvPr>
        </p:nvSpPr>
        <p:spPr/>
        <p:txBody>
          <a:bodyPr/>
          <a:lstStyle/>
          <a:p>
            <a:r>
              <a:rPr lang="en-GB" dirty="0"/>
              <a:t>SPARE SLIDES BELOW THIS </a:t>
            </a:r>
          </a:p>
        </p:txBody>
      </p:sp>
      <p:sp>
        <p:nvSpPr>
          <p:cNvPr id="3" name="Content Placeholder 2">
            <a:extLst>
              <a:ext uri="{FF2B5EF4-FFF2-40B4-BE49-F238E27FC236}">
                <a16:creationId xmlns:a16="http://schemas.microsoft.com/office/drawing/2014/main" id="{79D56062-EBC8-4AE5-99C6-D3707D8A3AC3}"/>
              </a:ext>
            </a:extLst>
          </p:cNvPr>
          <p:cNvSpPr>
            <a:spLocks noGrp="1"/>
          </p:cNvSpPr>
          <p:nvPr>
            <p:ph sz="quarter" idx="13"/>
          </p:nvPr>
        </p:nvSpPr>
        <p:spPr/>
        <p:txBody>
          <a:bodyPr/>
          <a:lstStyle/>
          <a:p>
            <a:endParaRPr lang="en-GB" dirty="0"/>
          </a:p>
        </p:txBody>
      </p:sp>
    </p:spTree>
    <p:extLst>
      <p:ext uri="{BB962C8B-B14F-4D97-AF65-F5344CB8AC3E}">
        <p14:creationId xmlns:p14="http://schemas.microsoft.com/office/powerpoint/2010/main" val="2894644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A22E-3AED-4A9D-AAF7-39F85D4994D3}"/>
              </a:ext>
            </a:extLst>
          </p:cNvPr>
          <p:cNvSpPr>
            <a:spLocks noGrp="1"/>
          </p:cNvSpPr>
          <p:nvPr>
            <p:ph type="title"/>
          </p:nvPr>
        </p:nvSpPr>
        <p:spPr>
          <a:xfrm>
            <a:off x="234552" y="330923"/>
            <a:ext cx="10515600" cy="674445"/>
          </a:xfrm>
        </p:spPr>
        <p:txBody>
          <a:bodyPr>
            <a:normAutofit/>
          </a:bodyPr>
          <a:lstStyle/>
          <a:p>
            <a:r>
              <a:rPr lang="en-GB" sz="3200" dirty="0"/>
              <a:t>Green Infrastructure Planning and Design Guide</a:t>
            </a:r>
          </a:p>
        </p:txBody>
      </p:sp>
      <p:sp>
        <p:nvSpPr>
          <p:cNvPr id="3" name="Text Placeholder 2">
            <a:extLst>
              <a:ext uri="{FF2B5EF4-FFF2-40B4-BE49-F238E27FC236}">
                <a16:creationId xmlns:a16="http://schemas.microsoft.com/office/drawing/2014/main" id="{9BE64C2E-9E1A-46A5-8F7D-A30206D88A0A}"/>
              </a:ext>
            </a:extLst>
          </p:cNvPr>
          <p:cNvSpPr>
            <a:spLocks noGrp="1"/>
          </p:cNvSpPr>
          <p:nvPr>
            <p:ph type="body" sz="quarter" idx="13"/>
          </p:nvPr>
        </p:nvSpPr>
        <p:spPr>
          <a:xfrm>
            <a:off x="313097" y="1200794"/>
            <a:ext cx="5343288" cy="4852534"/>
          </a:xfrm>
        </p:spPr>
        <p:txBody>
          <a:bodyPr>
            <a:normAutofit fontScale="62500" lnSpcReduction="20000"/>
          </a:bodyPr>
          <a:lstStyle/>
          <a:p>
            <a:pPr marL="457200" indent="-457200">
              <a:lnSpc>
                <a:spcPct val="110000"/>
              </a:lnSpc>
              <a:spcBef>
                <a:spcPts val="0"/>
              </a:spcBef>
              <a:buFont typeface="Arial" panose="020B0604020202020204" pitchFamily="34" charset="0"/>
              <a:buChar char="•"/>
            </a:pPr>
            <a:r>
              <a:rPr lang="en-US" sz="3200" dirty="0"/>
              <a:t>How to apply the GI Framework including:  </a:t>
            </a:r>
          </a:p>
          <a:p>
            <a:pPr marL="1143000" lvl="1" indent="-457200">
              <a:lnSpc>
                <a:spcPct val="110000"/>
              </a:lnSpc>
              <a:spcBef>
                <a:spcPts val="0"/>
              </a:spcBef>
            </a:pPr>
            <a:r>
              <a:rPr lang="en-US" sz="3200" dirty="0">
                <a:latin typeface="Arial" panose="020B0604020202020204" pitchFamily="34" charset="0"/>
                <a:cs typeface="Arial" panose="020B0604020202020204" pitchFamily="34" charset="0"/>
              </a:rPr>
              <a:t>Principles (Why, What &amp; How) </a:t>
            </a:r>
          </a:p>
          <a:p>
            <a:pPr marL="1143000" lvl="1" indent="-457200">
              <a:lnSpc>
                <a:spcPct val="110000"/>
              </a:lnSpc>
              <a:spcBef>
                <a:spcPts val="0"/>
              </a:spcBef>
            </a:pPr>
            <a:r>
              <a:rPr lang="en-US" sz="3200" dirty="0">
                <a:latin typeface="Arial" panose="020B0604020202020204" pitchFamily="34" charset="0"/>
                <a:cs typeface="Arial" panose="020B0604020202020204" pitchFamily="34" charset="0"/>
              </a:rPr>
              <a:t>Standards (GI Strategy, Accessible Greenspace, Urban Nature Recovery, Urban Greening Factor, Urban Tree Canopy Cover)</a:t>
            </a:r>
          </a:p>
          <a:p>
            <a:pPr marL="457200" indent="-457200">
              <a:lnSpc>
                <a:spcPct val="110000"/>
              </a:lnSpc>
              <a:spcBef>
                <a:spcPts val="0"/>
              </a:spcBef>
              <a:buFont typeface="Arial" panose="020B0604020202020204" pitchFamily="34" charset="0"/>
              <a:buChar char="•"/>
            </a:pPr>
            <a:endParaRPr lang="en-US" sz="3200" dirty="0"/>
          </a:p>
          <a:p>
            <a:pPr marL="457200" indent="-457200">
              <a:lnSpc>
                <a:spcPct val="110000"/>
              </a:lnSpc>
              <a:spcBef>
                <a:spcPts val="0"/>
              </a:spcBef>
              <a:buFont typeface="Arial" panose="020B0604020202020204" pitchFamily="34" charset="0"/>
              <a:buChar char="•"/>
            </a:pPr>
            <a:r>
              <a:rPr lang="en-US" sz="3200" dirty="0"/>
              <a:t>Designed to work with the three-step process in National Model Design Code: Baseline analysis, Vision, Coding.</a:t>
            </a:r>
          </a:p>
          <a:p>
            <a:pPr marL="457200" indent="-457200">
              <a:lnSpc>
                <a:spcPct val="110000"/>
              </a:lnSpc>
              <a:spcBef>
                <a:spcPts val="0"/>
              </a:spcBef>
              <a:buFont typeface="Arial" panose="020B0604020202020204" pitchFamily="34" charset="0"/>
              <a:buChar char="•"/>
            </a:pPr>
            <a:endParaRPr lang="en-US" sz="3200" dirty="0"/>
          </a:p>
          <a:p>
            <a:pPr marL="457200" indent="-457200">
              <a:lnSpc>
                <a:spcPct val="110000"/>
              </a:lnSpc>
              <a:spcBef>
                <a:spcPts val="0"/>
              </a:spcBef>
              <a:buFont typeface="Arial" panose="020B0604020202020204" pitchFamily="34" charset="0"/>
              <a:buChar char="•"/>
            </a:pPr>
            <a:r>
              <a:rPr lang="en-US" sz="3200" dirty="0"/>
              <a:t>Matrix showing the National Design Guide’s 10 characteristics of a well-designed place,  and how green infrastructure can be designed in to deliver for each characteristic.</a:t>
            </a:r>
          </a:p>
          <a:p>
            <a:endParaRPr lang="en-GB" dirty="0"/>
          </a:p>
        </p:txBody>
      </p:sp>
      <p:pic>
        <p:nvPicPr>
          <p:cNvPr id="7" name="Picture 6">
            <a:extLst>
              <a:ext uri="{FF2B5EF4-FFF2-40B4-BE49-F238E27FC236}">
                <a16:creationId xmlns:a16="http://schemas.microsoft.com/office/drawing/2014/main" id="{9C8C1450-8F2E-479B-934C-D1972F553AA7}"/>
              </a:ext>
            </a:extLst>
          </p:cNvPr>
          <p:cNvPicPr>
            <a:picLocks noChangeAspect="1"/>
          </p:cNvPicPr>
          <p:nvPr/>
        </p:nvPicPr>
        <p:blipFill>
          <a:blip r:embed="rId3"/>
          <a:stretch>
            <a:fillRect/>
          </a:stretch>
        </p:blipFill>
        <p:spPr>
          <a:xfrm>
            <a:off x="6765064" y="3690901"/>
            <a:ext cx="5192384" cy="2836176"/>
          </a:xfrm>
          <a:prstGeom prst="rect">
            <a:avLst/>
          </a:prstGeom>
        </p:spPr>
      </p:pic>
      <p:pic>
        <p:nvPicPr>
          <p:cNvPr id="8" name="Picture 7" descr="Chart&#10;&#10;Description automatically generated">
            <a:extLst>
              <a:ext uri="{FF2B5EF4-FFF2-40B4-BE49-F238E27FC236}">
                <a16:creationId xmlns:a16="http://schemas.microsoft.com/office/drawing/2014/main" id="{88C05225-AE3F-4C86-9A5D-6E187E4CD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929" y="992746"/>
            <a:ext cx="4103351" cy="2928767"/>
          </a:xfrm>
          <a:prstGeom prst="rect">
            <a:avLst/>
          </a:prstGeom>
        </p:spPr>
      </p:pic>
      <p:pic>
        <p:nvPicPr>
          <p:cNvPr id="9" name="Picture 8">
            <a:extLst>
              <a:ext uri="{FF2B5EF4-FFF2-40B4-BE49-F238E27FC236}">
                <a16:creationId xmlns:a16="http://schemas.microsoft.com/office/drawing/2014/main" id="{311DB52E-FCD1-45CB-9ED8-825020AEDC33}"/>
              </a:ext>
            </a:extLst>
          </p:cNvPr>
          <p:cNvPicPr>
            <a:picLocks noChangeAspect="1"/>
          </p:cNvPicPr>
          <p:nvPr/>
        </p:nvPicPr>
        <p:blipFill>
          <a:blip r:embed="rId5"/>
          <a:stretch>
            <a:fillRect/>
          </a:stretch>
        </p:blipFill>
        <p:spPr>
          <a:xfrm>
            <a:off x="9603728" y="2044641"/>
            <a:ext cx="2353720" cy="1627340"/>
          </a:xfrm>
          <a:prstGeom prst="rect">
            <a:avLst/>
          </a:prstGeom>
        </p:spPr>
      </p:pic>
    </p:spTree>
    <p:extLst>
      <p:ext uri="{BB962C8B-B14F-4D97-AF65-F5344CB8AC3E}">
        <p14:creationId xmlns:p14="http://schemas.microsoft.com/office/powerpoint/2010/main" val="2071048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4"/>
          <p:cNvSpPr txBox="1"/>
          <p:nvPr/>
        </p:nvSpPr>
        <p:spPr>
          <a:xfrm>
            <a:off x="623887" y="310987"/>
            <a:ext cx="10451306" cy="553998"/>
          </a:xfrm>
          <a:prstGeom prst="rect">
            <a:avLst/>
          </a:prstGeom>
        </p:spPr>
        <p:txBody>
          <a:bodyPr wrap="square" lIns="0" tIns="0" rIns="0" bIns="0">
            <a:spAutoFit/>
          </a:bodyPr>
          <a:lstStyle/>
          <a:p>
            <a:pPr marL="1270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780046"/>
                </a:solidFill>
                <a:latin typeface="Arial"/>
                <a:cs typeface="Trebuchet MS"/>
              </a:rPr>
              <a:t>What is</a:t>
            </a:r>
            <a:r>
              <a:rPr kumimoji="0" lang="en-GB" sz="3600" b="1" i="0" u="none" strike="noStrike" kern="1200" cap="none" spc="0" normalizeH="0" baseline="0" noProof="0" dirty="0">
                <a:ln>
                  <a:noFill/>
                </a:ln>
                <a:solidFill>
                  <a:srgbClr val="780046"/>
                </a:solidFill>
                <a:effectLst/>
                <a:uLnTx/>
                <a:uFillTx/>
                <a:latin typeface="Arial"/>
                <a:ea typeface="+mn-ea"/>
                <a:cs typeface="Trebuchet MS"/>
              </a:rPr>
              <a:t> </a:t>
            </a:r>
            <a:r>
              <a:rPr lang="en-GB" sz="3600" b="1" dirty="0">
                <a:solidFill>
                  <a:srgbClr val="780046"/>
                </a:solidFill>
                <a:latin typeface="Arial"/>
                <a:cs typeface="Trebuchet MS"/>
              </a:rPr>
              <a:t>Green Infrastructure</a:t>
            </a:r>
            <a:r>
              <a:rPr kumimoji="0" lang="en-GB" sz="3600" b="1" i="0" u="none" strike="noStrike" kern="1200" cap="none" spc="0" normalizeH="0" baseline="0" noProof="0" dirty="0">
                <a:ln>
                  <a:noFill/>
                </a:ln>
                <a:solidFill>
                  <a:srgbClr val="780046"/>
                </a:solidFill>
                <a:effectLst/>
                <a:uLnTx/>
                <a:uFillTx/>
                <a:latin typeface="Arial"/>
                <a:ea typeface="+mn-ea"/>
                <a:cs typeface="Trebuchet MS"/>
              </a:rPr>
              <a:t>? </a:t>
            </a:r>
          </a:p>
        </p:txBody>
      </p:sp>
      <p:sp>
        <p:nvSpPr>
          <p:cNvPr id="7" name="TextBox 6"/>
          <p:cNvSpPr txBox="1"/>
          <p:nvPr/>
        </p:nvSpPr>
        <p:spPr>
          <a:xfrm>
            <a:off x="609598" y="4517266"/>
            <a:ext cx="2557519" cy="181588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Arial"/>
                <a:ea typeface="+mn-ea"/>
                <a:cs typeface="+mn-cs"/>
              </a:rPr>
              <a:t>Healthier, more resilient  </a:t>
            </a:r>
            <a:r>
              <a:rPr kumimoji="0" lang="en-GB" sz="2800" b="0" i="0" u="none" strike="noStrike" kern="1200" cap="none" spc="0" normalizeH="0" baseline="0" noProof="0" dirty="0">
                <a:ln>
                  <a:noFill/>
                </a:ln>
                <a:solidFill>
                  <a:schemeClr val="bg1"/>
                </a:solidFill>
                <a:effectLst/>
                <a:uLnTx/>
                <a:uFillTx/>
                <a:latin typeface="Arial"/>
                <a:ea typeface="+mn-ea"/>
                <a:cs typeface="+mn-cs"/>
              </a:rPr>
              <a:t>Nature</a:t>
            </a:r>
            <a:r>
              <a:rPr kumimoji="0" lang="en-GB" sz="2800" b="0" i="0" u="none" strike="noStrike" kern="1200" cap="none" spc="0" normalizeH="0" baseline="0" noProof="0" dirty="0">
                <a:ln>
                  <a:noFill/>
                </a:ln>
                <a:effectLst/>
                <a:uLnTx/>
                <a:uFillTx/>
                <a:latin typeface="Arial"/>
                <a:ea typeface="+mn-ea"/>
                <a:cs typeface="+mn-cs"/>
              </a:rPr>
              <a:t> </a:t>
            </a:r>
          </a:p>
        </p:txBody>
      </p:sp>
      <p:sp>
        <p:nvSpPr>
          <p:cNvPr id="8" name="TextBox 7"/>
          <p:cNvSpPr txBox="1"/>
          <p:nvPr/>
        </p:nvSpPr>
        <p:spPr>
          <a:xfrm>
            <a:off x="3519888" y="4122055"/>
            <a:ext cx="2557519" cy="2246769"/>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Arial"/>
                <a:ea typeface="+mn-ea"/>
                <a:cs typeface="+mn-cs"/>
              </a:rPr>
              <a:t>Healthier, more resilient  </a:t>
            </a:r>
            <a:r>
              <a:rPr lang="en-GB" sz="2800" dirty="0">
                <a:solidFill>
                  <a:schemeClr val="bg1"/>
                </a:solidFill>
                <a:latin typeface="Arial"/>
              </a:rPr>
              <a:t>Places</a:t>
            </a:r>
            <a:endParaRPr kumimoji="0" lang="en-GB" sz="2800" b="0" i="0" u="none" strike="noStrike" kern="1200" cap="none" spc="0" normalizeH="0" baseline="0" noProof="0" dirty="0">
              <a:ln>
                <a:noFill/>
              </a:ln>
              <a:solidFill>
                <a:schemeClr val="bg1"/>
              </a:solidFill>
              <a:effectLst/>
              <a:uLnTx/>
              <a:uFillTx/>
              <a:latin typeface="Arial"/>
              <a:ea typeface="+mn-ea"/>
              <a:cs typeface="+mn-cs"/>
            </a:endParaRPr>
          </a:p>
        </p:txBody>
      </p:sp>
      <p:sp>
        <p:nvSpPr>
          <p:cNvPr id="9" name="TextBox 8"/>
          <p:cNvSpPr txBox="1"/>
          <p:nvPr/>
        </p:nvSpPr>
        <p:spPr>
          <a:xfrm>
            <a:off x="9347598" y="4122055"/>
            <a:ext cx="2557519" cy="2246769"/>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Arial"/>
                <a:ea typeface="+mn-ea"/>
                <a:cs typeface="+mn-cs"/>
              </a:rPr>
              <a:t>Healthier, more resilient  </a:t>
            </a:r>
            <a:r>
              <a:rPr lang="en-GB" sz="2800" dirty="0">
                <a:solidFill>
                  <a:schemeClr val="bg1"/>
                </a:solidFill>
                <a:latin typeface="Arial"/>
              </a:rPr>
              <a:t>E</a:t>
            </a:r>
            <a:r>
              <a:rPr kumimoji="0" lang="en-GB" sz="2800" b="0" i="0" u="none" strike="noStrike" kern="1200" cap="none" spc="0" normalizeH="0" baseline="0" noProof="0" dirty="0" err="1">
                <a:ln>
                  <a:noFill/>
                </a:ln>
                <a:solidFill>
                  <a:schemeClr val="bg1"/>
                </a:solidFill>
                <a:effectLst/>
                <a:uLnTx/>
                <a:uFillTx/>
                <a:latin typeface="Arial"/>
                <a:ea typeface="+mn-ea"/>
                <a:cs typeface="+mn-cs"/>
              </a:rPr>
              <a:t>conomy</a:t>
            </a:r>
            <a:endParaRPr kumimoji="0" lang="en-GB" sz="2800" b="0" i="0" u="none" strike="noStrike" kern="1200" cap="none" spc="0" normalizeH="0" baseline="0" noProof="0" dirty="0">
              <a:ln>
                <a:noFill/>
              </a:ln>
              <a:solidFill>
                <a:schemeClr val="bg1"/>
              </a:solidFill>
              <a:effectLst/>
              <a:uLnTx/>
              <a:uFillTx/>
              <a:latin typeface="Arial"/>
              <a:ea typeface="+mn-ea"/>
              <a:cs typeface="+mn-cs"/>
            </a:endParaRPr>
          </a:p>
        </p:txBody>
      </p:sp>
      <p:sp>
        <p:nvSpPr>
          <p:cNvPr id="11" name="TextBox 10"/>
          <p:cNvSpPr txBox="1"/>
          <p:nvPr/>
        </p:nvSpPr>
        <p:spPr>
          <a:xfrm>
            <a:off x="6430177" y="4122055"/>
            <a:ext cx="2557519" cy="2246769"/>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Arial"/>
                <a:ea typeface="+mn-ea"/>
                <a:cs typeface="+mn-cs"/>
              </a:rPr>
              <a:t>Healthier, more resilient  </a:t>
            </a:r>
            <a:r>
              <a:rPr lang="en-GB" sz="2800" dirty="0">
                <a:solidFill>
                  <a:schemeClr val="bg1"/>
                </a:solidFill>
                <a:latin typeface="Arial"/>
              </a:rPr>
              <a:t>People</a:t>
            </a:r>
            <a:endParaRPr kumimoji="0" lang="en-GB" sz="2800" b="0" i="0" u="none" strike="noStrike" kern="1200" cap="none" spc="0" normalizeH="0" baseline="0" noProof="0" dirty="0">
              <a:ln>
                <a:noFill/>
              </a:ln>
              <a:solidFill>
                <a:schemeClr val="bg1"/>
              </a:solidFill>
              <a:effectLst/>
              <a:uLnTx/>
              <a:uFillTx/>
              <a:latin typeface="Arial"/>
              <a:ea typeface="+mn-ea"/>
              <a:cs typeface="+mn-cs"/>
            </a:endParaRPr>
          </a:p>
        </p:txBody>
      </p:sp>
      <p:sp>
        <p:nvSpPr>
          <p:cNvPr id="14" name="Right Arrow 13"/>
          <p:cNvSpPr/>
          <p:nvPr/>
        </p:nvSpPr>
        <p:spPr>
          <a:xfrm>
            <a:off x="3167119" y="5109029"/>
            <a:ext cx="352769" cy="319314"/>
          </a:xfrm>
          <a:prstGeom prst="rightArrow">
            <a:avLst/>
          </a:prstGeom>
          <a:solidFill>
            <a:srgbClr val="780046"/>
          </a:solidFill>
          <a:ln>
            <a:solidFill>
              <a:srgbClr val="7800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ight Arrow 14"/>
          <p:cNvSpPr/>
          <p:nvPr/>
        </p:nvSpPr>
        <p:spPr>
          <a:xfrm>
            <a:off x="6100492" y="5107461"/>
            <a:ext cx="352769" cy="319314"/>
          </a:xfrm>
          <a:prstGeom prst="rightArrow">
            <a:avLst/>
          </a:prstGeom>
          <a:solidFill>
            <a:srgbClr val="780046"/>
          </a:solidFill>
          <a:ln>
            <a:solidFill>
              <a:srgbClr val="7800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ight Arrow 15"/>
          <p:cNvSpPr/>
          <p:nvPr/>
        </p:nvSpPr>
        <p:spPr>
          <a:xfrm>
            <a:off x="9029343" y="5134393"/>
            <a:ext cx="352769" cy="319314"/>
          </a:xfrm>
          <a:prstGeom prst="rightArrow">
            <a:avLst/>
          </a:prstGeom>
          <a:solidFill>
            <a:srgbClr val="780046"/>
          </a:solidFill>
          <a:ln>
            <a:solidFill>
              <a:srgbClr val="7800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0FFAA533-6411-4F0F-A32E-69A70FC21102}"/>
              </a:ext>
            </a:extLst>
          </p:cNvPr>
          <p:cNvPicPr>
            <a:picLocks noChangeAspect="1"/>
          </p:cNvPicPr>
          <p:nvPr/>
        </p:nvPicPr>
        <p:blipFill>
          <a:blip r:embed="rId3"/>
          <a:stretch>
            <a:fillRect/>
          </a:stretch>
        </p:blipFill>
        <p:spPr>
          <a:xfrm>
            <a:off x="9317381" y="2509839"/>
            <a:ext cx="2594869" cy="2050966"/>
          </a:xfrm>
          <a:prstGeom prst="rect">
            <a:avLst/>
          </a:prstGeom>
        </p:spPr>
      </p:pic>
      <p:pic>
        <p:nvPicPr>
          <p:cNvPr id="23" name="Picture 22">
            <a:extLst>
              <a:ext uri="{FF2B5EF4-FFF2-40B4-BE49-F238E27FC236}">
                <a16:creationId xmlns:a16="http://schemas.microsoft.com/office/drawing/2014/main" id="{7B647963-CD77-4045-884B-B66130DA8790}"/>
              </a:ext>
            </a:extLst>
          </p:cNvPr>
          <p:cNvPicPr>
            <a:picLocks noChangeAspect="1"/>
          </p:cNvPicPr>
          <p:nvPr/>
        </p:nvPicPr>
        <p:blipFill>
          <a:blip r:embed="rId4"/>
          <a:stretch>
            <a:fillRect/>
          </a:stretch>
        </p:blipFill>
        <p:spPr>
          <a:xfrm>
            <a:off x="3485372" y="2694785"/>
            <a:ext cx="2610983" cy="1841328"/>
          </a:xfrm>
          <a:prstGeom prst="rect">
            <a:avLst/>
          </a:prstGeom>
        </p:spPr>
      </p:pic>
      <p:pic>
        <p:nvPicPr>
          <p:cNvPr id="25" name="Picture 24">
            <a:extLst>
              <a:ext uri="{FF2B5EF4-FFF2-40B4-BE49-F238E27FC236}">
                <a16:creationId xmlns:a16="http://schemas.microsoft.com/office/drawing/2014/main" id="{5034DDD9-C63E-4F37-BB06-A437F16038EC}"/>
              </a:ext>
            </a:extLst>
          </p:cNvPr>
          <p:cNvPicPr>
            <a:picLocks noChangeAspect="1"/>
          </p:cNvPicPr>
          <p:nvPr/>
        </p:nvPicPr>
        <p:blipFill>
          <a:blip r:embed="rId5"/>
          <a:stretch>
            <a:fillRect/>
          </a:stretch>
        </p:blipFill>
        <p:spPr>
          <a:xfrm>
            <a:off x="6414610" y="2732510"/>
            <a:ext cx="2610983" cy="1809365"/>
          </a:xfrm>
          <a:prstGeom prst="rect">
            <a:avLst/>
          </a:prstGeom>
        </p:spPr>
      </p:pic>
      <p:pic>
        <p:nvPicPr>
          <p:cNvPr id="28" name="Picture 27">
            <a:extLst>
              <a:ext uri="{FF2B5EF4-FFF2-40B4-BE49-F238E27FC236}">
                <a16:creationId xmlns:a16="http://schemas.microsoft.com/office/drawing/2014/main" id="{C63D5520-4388-477E-B60F-FEC734B272E8}"/>
              </a:ext>
            </a:extLst>
          </p:cNvPr>
          <p:cNvPicPr>
            <a:picLocks noChangeAspect="1"/>
          </p:cNvPicPr>
          <p:nvPr/>
        </p:nvPicPr>
        <p:blipFill>
          <a:blip r:embed="rId6"/>
          <a:stretch>
            <a:fillRect/>
          </a:stretch>
        </p:blipFill>
        <p:spPr>
          <a:xfrm>
            <a:off x="356912" y="2742989"/>
            <a:ext cx="3062893" cy="1744921"/>
          </a:xfrm>
          <a:prstGeom prst="rect">
            <a:avLst/>
          </a:prstGeom>
        </p:spPr>
      </p:pic>
      <p:pic>
        <p:nvPicPr>
          <p:cNvPr id="18" name="Picture 4">
            <a:extLst>
              <a:ext uri="{FF2B5EF4-FFF2-40B4-BE49-F238E27FC236}">
                <a16:creationId xmlns:a16="http://schemas.microsoft.com/office/drawing/2014/main" id="{E29FE9C5-6BAD-45E3-8656-C83E9FC1CE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2075" y="117475"/>
            <a:ext cx="13160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16C89F61-5796-4BCC-89AC-AEC6230B886B}"/>
              </a:ext>
            </a:extLst>
          </p:cNvPr>
          <p:cNvSpPr/>
          <p:nvPr/>
        </p:nvSpPr>
        <p:spPr>
          <a:xfrm>
            <a:off x="549378" y="1026727"/>
            <a:ext cx="9965192" cy="1625060"/>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400" b="0" i="1" u="none" strike="noStrike" kern="0" cap="none" spc="0" normalizeH="0" baseline="0" noProof="0" dirty="0">
                <a:ln>
                  <a:noFill/>
                </a:ln>
                <a:effectLst/>
                <a:uLnTx/>
                <a:uFillTx/>
                <a:latin typeface="Arial"/>
                <a:ea typeface="MS PGothic" panose="020B0600070205080204" pitchFamily="34" charset="-128"/>
                <a:cs typeface="+mn-cs"/>
              </a:rPr>
              <a:t>“</a:t>
            </a:r>
            <a:r>
              <a:rPr kumimoji="0" lang="en-GB" b="0" i="1" u="none" strike="noStrike" kern="0" cap="none" spc="0" normalizeH="0" baseline="0" noProof="0" dirty="0">
                <a:ln>
                  <a:noFill/>
                </a:ln>
                <a:effectLst/>
                <a:uLnTx/>
                <a:uFillTx/>
                <a:latin typeface="Arial"/>
                <a:ea typeface="MS PGothic" panose="020B0600070205080204" pitchFamily="34" charset="-128"/>
                <a:cs typeface="+mn-cs"/>
              </a:rPr>
              <a:t>Green infrastructure: A network of multi-functional green and blue spaces and other natural features, urban and rural, which is capable of delivering a wide range of environmental, economic, health and wellbeing benefits for nature, climate, local and wider communities and prosperity”. </a:t>
            </a:r>
          </a:p>
          <a:p>
            <a:pPr marL="0" marR="0" lvl="0" indent="0" algn="l" defTabSz="914400" rtl="0" eaLnBrk="0" fontAlgn="base" latinLnBrk="0" hangingPunct="0">
              <a:lnSpc>
                <a:spcPct val="100000"/>
              </a:lnSpc>
              <a:spcBef>
                <a:spcPct val="20000"/>
              </a:spcBef>
              <a:spcAft>
                <a:spcPct val="0"/>
              </a:spcAft>
              <a:buClrTx/>
              <a:buSzTx/>
              <a:buFontTx/>
              <a:buNone/>
              <a:tabLst/>
              <a:defRPr/>
            </a:pPr>
            <a:endParaRPr lang="en-GB" kern="0" dirty="0">
              <a:solidFill>
                <a:srgbClr val="780046"/>
              </a:solidFill>
              <a:latin typeface="Arial"/>
              <a:ea typeface="MS PGothic" panose="020B0600070205080204" pitchFamily="34" charset="-128"/>
            </a:endParaRPr>
          </a:p>
        </p:txBody>
      </p:sp>
      <p:sp>
        <p:nvSpPr>
          <p:cNvPr id="6" name="Rectangle 5">
            <a:extLst>
              <a:ext uri="{FF2B5EF4-FFF2-40B4-BE49-F238E27FC236}">
                <a16:creationId xmlns:a16="http://schemas.microsoft.com/office/drawing/2014/main" id="{020AC910-D5AF-4DA8-8DA4-7CDF99220DB1}"/>
              </a:ext>
            </a:extLst>
          </p:cNvPr>
          <p:cNvSpPr/>
          <p:nvPr/>
        </p:nvSpPr>
        <p:spPr>
          <a:xfrm>
            <a:off x="609598" y="935525"/>
            <a:ext cx="9509022" cy="1300198"/>
          </a:xfrm>
          <a:prstGeom prst="rect">
            <a:avLst/>
          </a:prstGeom>
          <a:solidFill>
            <a:srgbClr val="780046"/>
          </a:solidFill>
          <a:ln>
            <a:solidFill>
              <a:srgbClr val="78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bg1"/>
                </a:solidFill>
              </a:rPr>
              <a:t>Nature doing </a:t>
            </a:r>
            <a:r>
              <a:rPr lang="en-GB" sz="4800" b="1">
                <a:solidFill>
                  <a:schemeClr val="bg1"/>
                </a:solidFill>
              </a:rPr>
              <a:t>a job</a:t>
            </a:r>
            <a:endParaRPr lang="en-GB" sz="4800" b="1" dirty="0">
              <a:solidFill>
                <a:schemeClr val="bg1"/>
              </a:solidFill>
            </a:endParaRPr>
          </a:p>
        </p:txBody>
      </p:sp>
    </p:spTree>
    <p:extLst>
      <p:ext uri="{BB962C8B-B14F-4D97-AF65-F5344CB8AC3E}">
        <p14:creationId xmlns:p14="http://schemas.microsoft.com/office/powerpoint/2010/main" val="11090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65429" y="296409"/>
            <a:ext cx="6586491" cy="1286160"/>
          </a:xfrm>
        </p:spPr>
        <p:txBody>
          <a:bodyPr vert="horz" lIns="91440" tIns="45720" rIns="91440" bIns="45720" rtlCol="0" anchor="b">
            <a:normAutofit/>
          </a:bodyPr>
          <a:lstStyle/>
          <a:p>
            <a:r>
              <a:rPr lang="en-US" sz="4400" dirty="0"/>
              <a:t>Aims</a:t>
            </a:r>
            <a:br>
              <a:rPr lang="en-US" sz="4400" dirty="0"/>
            </a:br>
            <a:endParaRPr lang="en-US" sz="1300" dirty="0"/>
          </a:p>
        </p:txBody>
      </p:sp>
      <p:sp>
        <p:nvSpPr>
          <p:cNvPr id="10" name="Content Placeholder 9"/>
          <p:cNvSpPr>
            <a:spLocks noGrp="1"/>
          </p:cNvSpPr>
          <p:nvPr>
            <p:ph sz="quarter" idx="13"/>
          </p:nvPr>
        </p:nvSpPr>
        <p:spPr>
          <a:xfrm>
            <a:off x="5014712" y="1672206"/>
            <a:ext cx="6586489" cy="4584970"/>
          </a:xfrm>
        </p:spPr>
        <p:txBody>
          <a:bodyPr vert="horz" lIns="91440" tIns="45720" rIns="91440" bIns="45720" rtlCol="0">
            <a:normAutofit lnSpcReduction="10000"/>
          </a:bodyPr>
          <a:lstStyle/>
          <a:p>
            <a:pPr marL="457200" indent="-228600">
              <a:lnSpc>
                <a:spcPct val="110000"/>
              </a:lnSpc>
              <a:buFont typeface="Arial" panose="020B0604020202020204" pitchFamily="34" charset="0"/>
              <a:buChar char="•"/>
            </a:pPr>
            <a:r>
              <a:rPr lang="en-GB" sz="2400" dirty="0">
                <a:ea typeface="Calibri" panose="020F0502020204030204" pitchFamily="34" charset="0"/>
              </a:rPr>
              <a:t>I</a:t>
            </a:r>
            <a:r>
              <a:rPr lang="en-GB" sz="2400" dirty="0">
                <a:effectLst/>
                <a:ea typeface="Calibri" panose="020F0502020204030204" pitchFamily="34" charset="0"/>
              </a:rPr>
              <a:t>mprove existing and create more good quality green infrastructure for all its benefits</a:t>
            </a:r>
          </a:p>
          <a:p>
            <a:pPr marL="457200" indent="-228600">
              <a:lnSpc>
                <a:spcPct val="110000"/>
              </a:lnSpc>
              <a:buFont typeface="Arial" panose="020B0604020202020204" pitchFamily="34" charset="0"/>
              <a:buChar char="•"/>
            </a:pPr>
            <a:r>
              <a:rPr lang="en-GB" sz="2400" dirty="0">
                <a:ea typeface="Calibri" panose="020F0502020204030204" pitchFamily="34" charset="0"/>
              </a:rPr>
              <a:t>E</a:t>
            </a:r>
            <a:r>
              <a:rPr lang="en-GB" sz="2400" dirty="0">
                <a:effectLst/>
                <a:ea typeface="Calibri" panose="020F0502020204030204" pitchFamily="34" charset="0"/>
              </a:rPr>
              <a:t>veryone has access to good quality green infrastructure, particularly in areas of low income and health inequalities</a:t>
            </a:r>
          </a:p>
          <a:p>
            <a:pPr marL="457200" indent="-228600">
              <a:lnSpc>
                <a:spcPct val="110000"/>
              </a:lnSpc>
              <a:buFont typeface="Arial" panose="020B0604020202020204" pitchFamily="34" charset="0"/>
              <a:buChar char="•"/>
            </a:pPr>
            <a:r>
              <a:rPr lang="en-US" sz="2400" dirty="0"/>
              <a:t>Support Local Authorities in refresh of local plans </a:t>
            </a:r>
          </a:p>
          <a:p>
            <a:pPr marL="457200" indent="-228600">
              <a:lnSpc>
                <a:spcPct val="110000"/>
              </a:lnSpc>
              <a:buFont typeface="Arial" panose="020B0604020202020204" pitchFamily="34" charset="0"/>
              <a:buChar char="•"/>
            </a:pPr>
            <a:r>
              <a:rPr lang="en-GB" sz="2400" dirty="0">
                <a:ea typeface="Times New Roman" panose="02020603050405020304" pitchFamily="18" charset="0"/>
              </a:rPr>
              <a:t>M</a:t>
            </a:r>
            <a:r>
              <a:rPr lang="en-GB" sz="2400" dirty="0">
                <a:effectLst/>
                <a:ea typeface="Times New Roman" panose="02020603050405020304" pitchFamily="18" charset="0"/>
              </a:rPr>
              <a:t>ainstream Green Infrastructure as a key asset in creating and maintaining sustainable places </a:t>
            </a:r>
            <a:endParaRPr lang="en-US" sz="2400" dirty="0"/>
          </a:p>
          <a:p>
            <a:endParaRPr lang="en-US" sz="2000" dirty="0">
              <a:latin typeface="+mn-lt"/>
              <a:cs typeface="+mn-cs"/>
            </a:endParaRPr>
          </a:p>
        </p:txBody>
      </p:sp>
      <p:pic>
        <p:nvPicPr>
          <p:cNvPr id="4" name="Content Placeholder 4">
            <a:extLst>
              <a:ext uri="{FF2B5EF4-FFF2-40B4-BE49-F238E27FC236}">
                <a16:creationId xmlns:a16="http://schemas.microsoft.com/office/drawing/2014/main" id="{7C43AD56-E60F-435A-AE5F-F78A72C814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865" r="34044"/>
          <a:stretch/>
        </p:blipFill>
        <p:spPr>
          <a:xfrm>
            <a:off x="0" y="10"/>
            <a:ext cx="4635571" cy="6857990"/>
          </a:xfrm>
          <a:prstGeom prst="rect">
            <a:avLst/>
          </a:prstGeom>
          <a:effectLst/>
        </p:spPr>
      </p:pic>
      <p:sp>
        <p:nvSpPr>
          <p:cNvPr id="2" name="TextBox 1">
            <a:extLst>
              <a:ext uri="{FF2B5EF4-FFF2-40B4-BE49-F238E27FC236}">
                <a16:creationId xmlns:a16="http://schemas.microsoft.com/office/drawing/2014/main" id="{502311C4-31A6-42EA-99AD-B0C7AAD5B77E}"/>
              </a:ext>
            </a:extLst>
          </p:cNvPr>
          <p:cNvSpPr txBox="1"/>
          <p:nvPr/>
        </p:nvSpPr>
        <p:spPr>
          <a:xfrm>
            <a:off x="379141" y="5887844"/>
            <a:ext cx="17618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Will replace</a:t>
            </a:r>
          </a:p>
        </p:txBody>
      </p:sp>
      <p:pic>
        <p:nvPicPr>
          <p:cNvPr id="5" name="Picture 4" descr="A picture containing sky, tree, outdoor, grass&#10;&#10;Description automatically generated">
            <a:extLst>
              <a:ext uri="{FF2B5EF4-FFF2-40B4-BE49-F238E27FC236}">
                <a16:creationId xmlns:a16="http://schemas.microsoft.com/office/drawing/2014/main" id="{5ADD312D-4B26-4D75-931E-B59F79ADEA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5648"/>
          <a:stretch/>
        </p:blipFill>
        <p:spPr>
          <a:xfrm>
            <a:off x="-1307324" y="0"/>
            <a:ext cx="5942895" cy="6858000"/>
          </a:xfrm>
          <a:prstGeom prst="rect">
            <a:avLst/>
          </a:prstGeom>
        </p:spPr>
      </p:pic>
      <p:sp>
        <p:nvSpPr>
          <p:cNvPr id="3" name="TextBox 2">
            <a:extLst>
              <a:ext uri="{FF2B5EF4-FFF2-40B4-BE49-F238E27FC236}">
                <a16:creationId xmlns:a16="http://schemas.microsoft.com/office/drawing/2014/main" id="{E8B9B8EC-12A4-4AF1-9F3A-058DA58673DA}"/>
              </a:ext>
            </a:extLst>
          </p:cNvPr>
          <p:cNvSpPr txBox="1"/>
          <p:nvPr/>
        </p:nvSpPr>
        <p:spPr>
          <a:xfrm rot="16200000">
            <a:off x="3427173" y="5649592"/>
            <a:ext cx="2109019" cy="307777"/>
          </a:xfrm>
          <a:prstGeom prst="rect">
            <a:avLst/>
          </a:prstGeom>
          <a:noFill/>
        </p:spPr>
        <p:txBody>
          <a:bodyPr wrap="square" rtlCol="0">
            <a:spAutoFit/>
          </a:bodyPr>
          <a:lstStyle/>
          <a:p>
            <a:r>
              <a:rPr lang="en-GB" sz="1400" dirty="0">
                <a:solidFill>
                  <a:schemeClr val="bg1"/>
                </a:solidFill>
              </a:rPr>
              <a:t>Credit: Julia Thrift</a:t>
            </a:r>
          </a:p>
        </p:txBody>
      </p:sp>
    </p:spTree>
    <p:extLst>
      <p:ext uri="{BB962C8B-B14F-4D97-AF65-F5344CB8AC3E}">
        <p14:creationId xmlns:p14="http://schemas.microsoft.com/office/powerpoint/2010/main" val="2851271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5524A-7E30-4F64-A0D0-D649236362B0}"/>
              </a:ext>
            </a:extLst>
          </p:cNvPr>
          <p:cNvSpPr>
            <a:spLocks noGrp="1"/>
          </p:cNvSpPr>
          <p:nvPr>
            <p:ph type="title"/>
          </p:nvPr>
        </p:nvSpPr>
        <p:spPr>
          <a:xfrm>
            <a:off x="320038" y="142881"/>
            <a:ext cx="10515600" cy="674445"/>
          </a:xfrm>
        </p:spPr>
        <p:txBody>
          <a:bodyPr>
            <a:normAutofit/>
          </a:bodyPr>
          <a:lstStyle/>
          <a:p>
            <a:r>
              <a:rPr lang="en-GB" sz="3600" dirty="0"/>
              <a:t>Green Infrastructure Framework</a:t>
            </a:r>
          </a:p>
        </p:txBody>
      </p:sp>
      <p:sp>
        <p:nvSpPr>
          <p:cNvPr id="11" name="Content Placeholder 10">
            <a:extLst>
              <a:ext uri="{FF2B5EF4-FFF2-40B4-BE49-F238E27FC236}">
                <a16:creationId xmlns:a16="http://schemas.microsoft.com/office/drawing/2014/main" id="{42FB9574-CF49-4C5F-97DA-E0299B2C44B0}"/>
              </a:ext>
            </a:extLst>
          </p:cNvPr>
          <p:cNvSpPr>
            <a:spLocks noGrp="1"/>
          </p:cNvSpPr>
          <p:nvPr>
            <p:ph sz="quarter" idx="13"/>
          </p:nvPr>
        </p:nvSpPr>
        <p:spPr>
          <a:xfrm>
            <a:off x="2454373" y="881716"/>
            <a:ext cx="7747000" cy="4546351"/>
          </a:xfrm>
        </p:spPr>
        <p:txBody>
          <a:bodyPr>
            <a:normAutofit fontScale="92500" lnSpcReduction="20000"/>
          </a:bodyPr>
          <a:lstStyle/>
          <a:p>
            <a:pPr marL="457200" indent="-457200">
              <a:lnSpc>
                <a:spcPct val="120000"/>
              </a:lnSpc>
              <a:spcBef>
                <a:spcPts val="0"/>
              </a:spcBef>
              <a:buFont typeface="Arial" panose="020B0604020202020204" pitchFamily="34" charset="0"/>
              <a:buChar char="•"/>
            </a:pPr>
            <a:r>
              <a:rPr lang="en-GB" dirty="0"/>
              <a:t>Green Infrastructure Principles </a:t>
            </a:r>
          </a:p>
          <a:p>
            <a:pPr marL="457200" indent="-457200">
              <a:lnSpc>
                <a:spcPct val="120000"/>
              </a:lnSpc>
              <a:spcBef>
                <a:spcPts val="0"/>
              </a:spcBef>
              <a:buFont typeface="Arial" panose="020B0604020202020204" pitchFamily="34" charset="0"/>
              <a:buChar char="•"/>
            </a:pPr>
            <a:r>
              <a:rPr lang="en-GB" dirty="0"/>
              <a:t>Green Infrastructure Mapping V1.2</a:t>
            </a:r>
          </a:p>
          <a:p>
            <a:pPr marL="457200" indent="-457200">
              <a:lnSpc>
                <a:spcPct val="120000"/>
              </a:lnSpc>
              <a:spcBef>
                <a:spcPts val="0"/>
              </a:spcBef>
              <a:buFont typeface="Arial" panose="020B0604020202020204" pitchFamily="34" charset="0"/>
              <a:buChar char="•"/>
            </a:pPr>
            <a:endParaRPr lang="en-GB" dirty="0"/>
          </a:p>
          <a:p>
            <a:pPr marL="457200" indent="-457200">
              <a:lnSpc>
                <a:spcPct val="120000"/>
              </a:lnSpc>
              <a:spcBef>
                <a:spcPts val="0"/>
              </a:spcBef>
              <a:buFont typeface="Arial" panose="020B0604020202020204" pitchFamily="34" charset="0"/>
              <a:buChar char="•"/>
            </a:pPr>
            <a:endParaRPr lang="en-GB" dirty="0"/>
          </a:p>
          <a:p>
            <a:pPr marL="457200" indent="-457200">
              <a:lnSpc>
                <a:spcPct val="120000"/>
              </a:lnSpc>
              <a:spcBef>
                <a:spcPts val="0"/>
              </a:spcBef>
              <a:buFont typeface="Arial" panose="020B0604020202020204" pitchFamily="34" charset="0"/>
              <a:buChar char="•"/>
            </a:pPr>
            <a:endParaRPr lang="en-GB" dirty="0"/>
          </a:p>
          <a:p>
            <a:pPr marL="457200" indent="-457200">
              <a:lnSpc>
                <a:spcPct val="120000"/>
              </a:lnSpc>
              <a:spcBef>
                <a:spcPts val="0"/>
              </a:spcBef>
              <a:buFont typeface="Arial" panose="020B0604020202020204" pitchFamily="34" charset="0"/>
              <a:buChar char="•"/>
            </a:pPr>
            <a:endParaRPr lang="en-GB" dirty="0"/>
          </a:p>
          <a:p>
            <a:pPr marL="457200" indent="-457200">
              <a:lnSpc>
                <a:spcPct val="120000"/>
              </a:lnSpc>
              <a:spcBef>
                <a:spcPts val="0"/>
              </a:spcBef>
              <a:buFont typeface="Arial" panose="020B0604020202020204" pitchFamily="34" charset="0"/>
              <a:buChar char="•"/>
            </a:pPr>
            <a:r>
              <a:rPr lang="en-GB" dirty="0"/>
              <a:t>Headline Green Infrastructure Standards</a:t>
            </a:r>
          </a:p>
          <a:p>
            <a:pPr marL="457200" indent="-457200">
              <a:lnSpc>
                <a:spcPct val="120000"/>
              </a:lnSpc>
              <a:spcBef>
                <a:spcPts val="0"/>
              </a:spcBef>
              <a:buFont typeface="Arial" panose="020B0604020202020204" pitchFamily="34" charset="0"/>
              <a:buChar char="•"/>
            </a:pPr>
            <a:r>
              <a:rPr lang="en-GB" dirty="0"/>
              <a:t>Green Infrastructure Planning and Design Guide </a:t>
            </a:r>
          </a:p>
          <a:p>
            <a:pPr marL="457200" indent="-457200">
              <a:lnSpc>
                <a:spcPct val="120000"/>
              </a:lnSpc>
              <a:spcBef>
                <a:spcPts val="0"/>
              </a:spcBef>
              <a:buFont typeface="Arial" panose="020B0604020202020204" pitchFamily="34" charset="0"/>
              <a:buChar char="•"/>
            </a:pPr>
            <a:r>
              <a:rPr lang="en-GB" dirty="0"/>
              <a:t>Process Journeys </a:t>
            </a:r>
          </a:p>
          <a:p>
            <a:pPr marL="457200" indent="-457200">
              <a:lnSpc>
                <a:spcPct val="120000"/>
              </a:lnSpc>
              <a:spcBef>
                <a:spcPts val="0"/>
              </a:spcBef>
              <a:buFont typeface="Arial" panose="020B0604020202020204" pitchFamily="34" charset="0"/>
              <a:buChar char="•"/>
            </a:pPr>
            <a:endParaRPr lang="en-GB" dirty="0"/>
          </a:p>
          <a:p>
            <a:r>
              <a:rPr lang="en-GB" dirty="0"/>
              <a:t> </a:t>
            </a:r>
          </a:p>
        </p:txBody>
      </p:sp>
      <p:pic>
        <p:nvPicPr>
          <p:cNvPr id="15" name="Picture 14">
            <a:extLst>
              <a:ext uri="{FF2B5EF4-FFF2-40B4-BE49-F238E27FC236}">
                <a16:creationId xmlns:a16="http://schemas.microsoft.com/office/drawing/2014/main" id="{3007765C-49C0-4F68-B26C-E10CD14C5EBA}"/>
              </a:ext>
            </a:extLst>
          </p:cNvPr>
          <p:cNvPicPr>
            <a:picLocks noChangeAspect="1"/>
          </p:cNvPicPr>
          <p:nvPr/>
        </p:nvPicPr>
        <p:blipFill>
          <a:blip r:embed="rId3"/>
          <a:stretch>
            <a:fillRect/>
          </a:stretch>
        </p:blipFill>
        <p:spPr>
          <a:xfrm>
            <a:off x="3348460" y="4555573"/>
            <a:ext cx="2379497" cy="1645162"/>
          </a:xfrm>
          <a:prstGeom prst="rect">
            <a:avLst/>
          </a:prstGeom>
        </p:spPr>
      </p:pic>
      <p:pic>
        <p:nvPicPr>
          <p:cNvPr id="7" name="Picture 6">
            <a:extLst>
              <a:ext uri="{FF2B5EF4-FFF2-40B4-BE49-F238E27FC236}">
                <a16:creationId xmlns:a16="http://schemas.microsoft.com/office/drawing/2014/main" id="{63D09A38-C2B2-438A-85B8-297899AFD006}"/>
              </a:ext>
            </a:extLst>
          </p:cNvPr>
          <p:cNvPicPr>
            <a:picLocks noChangeAspect="1"/>
          </p:cNvPicPr>
          <p:nvPr/>
        </p:nvPicPr>
        <p:blipFill>
          <a:blip r:embed="rId4"/>
          <a:stretch>
            <a:fillRect/>
          </a:stretch>
        </p:blipFill>
        <p:spPr>
          <a:xfrm>
            <a:off x="2927489" y="1751750"/>
            <a:ext cx="2974037" cy="1460525"/>
          </a:xfrm>
          <a:prstGeom prst="rect">
            <a:avLst/>
          </a:prstGeom>
        </p:spPr>
      </p:pic>
      <p:pic>
        <p:nvPicPr>
          <p:cNvPr id="8" name="Picture 7">
            <a:extLst>
              <a:ext uri="{FF2B5EF4-FFF2-40B4-BE49-F238E27FC236}">
                <a16:creationId xmlns:a16="http://schemas.microsoft.com/office/drawing/2014/main" id="{3FFD185B-CD3A-428F-963F-4CDD209C7706}"/>
              </a:ext>
            </a:extLst>
          </p:cNvPr>
          <p:cNvPicPr>
            <a:picLocks noChangeAspect="1"/>
          </p:cNvPicPr>
          <p:nvPr/>
        </p:nvPicPr>
        <p:blipFill>
          <a:blip r:embed="rId5"/>
          <a:stretch>
            <a:fillRect/>
          </a:stretch>
        </p:blipFill>
        <p:spPr>
          <a:xfrm>
            <a:off x="6374642" y="1922897"/>
            <a:ext cx="2685707" cy="1289378"/>
          </a:xfrm>
          <a:prstGeom prst="rect">
            <a:avLst/>
          </a:prstGeom>
        </p:spPr>
      </p:pic>
      <p:sp>
        <p:nvSpPr>
          <p:cNvPr id="9" name="TextBox 8">
            <a:extLst>
              <a:ext uri="{FF2B5EF4-FFF2-40B4-BE49-F238E27FC236}">
                <a16:creationId xmlns:a16="http://schemas.microsoft.com/office/drawing/2014/main" id="{ECF82BD3-5765-4C90-945A-DF090682B7EC}"/>
              </a:ext>
            </a:extLst>
          </p:cNvPr>
          <p:cNvSpPr txBox="1"/>
          <p:nvPr/>
        </p:nvSpPr>
        <p:spPr>
          <a:xfrm>
            <a:off x="868677" y="3244932"/>
            <a:ext cx="830659" cy="3139321"/>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6BA95B2-480E-48C9-857E-643ADE6D73E8}"/>
              </a:ext>
            </a:extLst>
          </p:cNvPr>
          <p:cNvSpPr txBox="1"/>
          <p:nvPr/>
        </p:nvSpPr>
        <p:spPr>
          <a:xfrm>
            <a:off x="868677" y="968946"/>
            <a:ext cx="830659" cy="2215991"/>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UPDATED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p:txBody>
      </p:sp>
      <p:pic>
        <p:nvPicPr>
          <p:cNvPr id="4" name="Picture 3" descr="Diagram&#10;&#10;Description automatically generated">
            <a:extLst>
              <a:ext uri="{FF2B5EF4-FFF2-40B4-BE49-F238E27FC236}">
                <a16:creationId xmlns:a16="http://schemas.microsoft.com/office/drawing/2014/main" id="{22266857-ED29-4B8A-B36A-3AB5364007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994" y="4309461"/>
            <a:ext cx="1991786" cy="2124775"/>
          </a:xfrm>
          <a:prstGeom prst="rect">
            <a:avLst/>
          </a:prstGeom>
        </p:spPr>
      </p:pic>
    </p:spTree>
    <p:extLst>
      <p:ext uri="{BB962C8B-B14F-4D97-AF65-F5344CB8AC3E}">
        <p14:creationId xmlns:p14="http://schemas.microsoft.com/office/powerpoint/2010/main" val="2307069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6684D-B496-4453-AE39-EEBB36201E9B}"/>
              </a:ext>
            </a:extLst>
          </p:cNvPr>
          <p:cNvSpPr>
            <a:spLocks noGrp="1"/>
          </p:cNvSpPr>
          <p:nvPr>
            <p:ph type="title"/>
          </p:nvPr>
        </p:nvSpPr>
        <p:spPr>
          <a:xfrm>
            <a:off x="393700" y="419358"/>
            <a:ext cx="10515600" cy="674445"/>
          </a:xfrm>
        </p:spPr>
        <p:txBody>
          <a:bodyPr/>
          <a:lstStyle/>
          <a:p>
            <a:r>
              <a:rPr lang="en-GB" dirty="0"/>
              <a:t>Green Infrastructure Principles</a:t>
            </a:r>
          </a:p>
        </p:txBody>
      </p:sp>
      <p:sp>
        <p:nvSpPr>
          <p:cNvPr id="3" name="Text Placeholder 2">
            <a:extLst>
              <a:ext uri="{FF2B5EF4-FFF2-40B4-BE49-F238E27FC236}">
                <a16:creationId xmlns:a16="http://schemas.microsoft.com/office/drawing/2014/main" id="{5ACA76B5-7D69-44EC-B014-DF76CA290D1C}"/>
              </a:ext>
            </a:extLst>
          </p:cNvPr>
          <p:cNvSpPr>
            <a:spLocks noGrp="1"/>
          </p:cNvSpPr>
          <p:nvPr>
            <p:ph type="body" sz="quarter" idx="13"/>
          </p:nvPr>
        </p:nvSpPr>
        <p:spPr/>
        <p:txBody>
          <a:bodyPr/>
          <a:lstStyle/>
          <a:p>
            <a:endParaRPr lang="en-GB" dirty="0"/>
          </a:p>
        </p:txBody>
      </p:sp>
      <p:pic>
        <p:nvPicPr>
          <p:cNvPr id="5" name="Picture 4">
            <a:extLst>
              <a:ext uri="{FF2B5EF4-FFF2-40B4-BE49-F238E27FC236}">
                <a16:creationId xmlns:a16="http://schemas.microsoft.com/office/drawing/2014/main" id="{A35B5C30-5DF4-4E39-8F07-156A88C1511E}"/>
              </a:ext>
            </a:extLst>
          </p:cNvPr>
          <p:cNvPicPr>
            <a:picLocks noChangeAspect="1"/>
          </p:cNvPicPr>
          <p:nvPr/>
        </p:nvPicPr>
        <p:blipFill>
          <a:blip r:embed="rId3"/>
          <a:stretch>
            <a:fillRect/>
          </a:stretch>
        </p:blipFill>
        <p:spPr>
          <a:xfrm>
            <a:off x="-77338" y="293395"/>
            <a:ext cx="12269338" cy="5966409"/>
          </a:xfrm>
          <a:prstGeom prst="rect">
            <a:avLst/>
          </a:prstGeom>
        </p:spPr>
      </p:pic>
      <p:graphicFrame>
        <p:nvGraphicFramePr>
          <p:cNvPr id="7" name="Content Placeholder 3">
            <a:extLst>
              <a:ext uri="{FF2B5EF4-FFF2-40B4-BE49-F238E27FC236}">
                <a16:creationId xmlns:a16="http://schemas.microsoft.com/office/drawing/2014/main" id="{55408373-C85C-4C0F-BC58-BB5D4D3F6D25}"/>
              </a:ext>
            </a:extLst>
          </p:cNvPr>
          <p:cNvGraphicFramePr>
            <a:graphicFrameLocks/>
          </p:cNvGraphicFramePr>
          <p:nvPr>
            <p:extLst>
              <p:ext uri="{D42A27DB-BD31-4B8C-83A1-F6EECF244321}">
                <p14:modId xmlns:p14="http://schemas.microsoft.com/office/powerpoint/2010/main" val="2983115254"/>
              </p:ext>
            </p:extLst>
          </p:nvPr>
        </p:nvGraphicFramePr>
        <p:xfrm>
          <a:off x="6057331" y="2007173"/>
          <a:ext cx="2819969" cy="1924956"/>
        </p:xfrm>
        <a:graphic>
          <a:graphicData uri="http://schemas.openxmlformats.org/drawingml/2006/table">
            <a:tbl>
              <a:tblPr/>
              <a:tblGrid>
                <a:gridCol w="2819969">
                  <a:extLst>
                    <a:ext uri="{9D8B030D-6E8A-4147-A177-3AD203B41FA5}">
                      <a16:colId xmlns:a16="http://schemas.microsoft.com/office/drawing/2014/main" val="2795639603"/>
                    </a:ext>
                  </a:extLst>
                </a:gridCol>
              </a:tblGrid>
              <a:tr h="0">
                <a:tc>
                  <a:txBody>
                    <a:bodyPr/>
                    <a:lstStyle/>
                    <a:p>
                      <a:pPr algn="ctr" fontAlgn="t"/>
                      <a:r>
                        <a:rPr lang="en-GB" sz="1400" b="1" i="0" u="none" strike="noStrike" dirty="0">
                          <a:solidFill>
                            <a:schemeClr val="bg1"/>
                          </a:solidFill>
                          <a:effectLst/>
                          <a:latin typeface="Calibri" panose="020F0502020204030204" pitchFamily="34" charset="0"/>
                        </a:rPr>
                        <a:t>Why?</a:t>
                      </a:r>
                    </a:p>
                    <a:p>
                      <a:pPr algn="l" fontAlgn="t"/>
                      <a:r>
                        <a:rPr lang="en-GB" sz="1400" b="1" i="0" u="none" strike="noStrike" dirty="0">
                          <a:solidFill>
                            <a:schemeClr val="bg1"/>
                          </a:solidFill>
                          <a:effectLst/>
                          <a:latin typeface="Calibri" panose="020F0502020204030204" pitchFamily="34" charset="0"/>
                        </a:rPr>
                        <a:t>Nature</a:t>
                      </a:r>
                      <a:r>
                        <a:rPr lang="en-GB" sz="1400" b="0" i="0" u="none" strike="noStrike" dirty="0">
                          <a:solidFill>
                            <a:schemeClr val="bg1"/>
                          </a:solidFill>
                          <a:effectLst/>
                          <a:latin typeface="Calibri" panose="020F0502020204030204" pitchFamily="34" charset="0"/>
                        </a:rPr>
                        <a:t> rich beautiful places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98561220"/>
                  </a:ext>
                </a:extLst>
              </a:tr>
              <a:tr h="360498">
                <a:tc>
                  <a:txBody>
                    <a:bodyPr/>
                    <a:lstStyle/>
                    <a:p>
                      <a:pPr algn="l" fontAlgn="t"/>
                      <a:r>
                        <a:rPr lang="en-GB" sz="1400" b="0" i="0" u="none" strike="noStrike" dirty="0">
                          <a:solidFill>
                            <a:schemeClr val="bg1"/>
                          </a:solidFill>
                          <a:effectLst/>
                          <a:latin typeface="Calibri" panose="020F0502020204030204" pitchFamily="34" charset="0"/>
                        </a:rPr>
                        <a:t>Active and </a:t>
                      </a:r>
                      <a:r>
                        <a:rPr lang="en-GB" sz="1400" b="1" i="0" u="none" strike="noStrike" dirty="0">
                          <a:solidFill>
                            <a:schemeClr val="bg1"/>
                          </a:solidFill>
                          <a:effectLst/>
                          <a:latin typeface="Calibri" panose="020F0502020204030204" pitchFamily="34" charset="0"/>
                        </a:rPr>
                        <a:t>healthy</a:t>
                      </a:r>
                      <a:r>
                        <a:rPr lang="en-GB" sz="1400" b="0" i="0" u="none" strike="noStrike" dirty="0">
                          <a:solidFill>
                            <a:schemeClr val="bg1"/>
                          </a:solidFill>
                          <a:effectLst/>
                          <a:latin typeface="Calibri" panose="020F0502020204030204" pitchFamily="34" charset="0"/>
                        </a:rPr>
                        <a:t> people and places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5903909"/>
                  </a:ext>
                </a:extLst>
              </a:tr>
              <a:tr h="360498">
                <a:tc>
                  <a:txBody>
                    <a:bodyPr/>
                    <a:lstStyle/>
                    <a:p>
                      <a:pPr algn="l" fontAlgn="t"/>
                      <a:r>
                        <a:rPr lang="en-GB" sz="1400" b="0" i="0" u="none" strike="noStrike" dirty="0">
                          <a:solidFill>
                            <a:schemeClr val="bg1"/>
                          </a:solidFill>
                          <a:effectLst/>
                          <a:latin typeface="Calibri" panose="020F0502020204030204" pitchFamily="34" charset="0"/>
                        </a:rPr>
                        <a:t>Thriving &amp; prosperous </a:t>
                      </a:r>
                      <a:r>
                        <a:rPr lang="en-GB" sz="1400" b="1" i="0" u="none" strike="noStrike" dirty="0">
                          <a:solidFill>
                            <a:schemeClr val="bg1"/>
                          </a:solidFill>
                          <a:effectLst/>
                          <a:latin typeface="Calibri" panose="020F0502020204030204" pitchFamily="34" charset="0"/>
                        </a:rPr>
                        <a:t>communities </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422982175"/>
                  </a:ext>
                </a:extLst>
              </a:tr>
              <a:tr h="325302">
                <a:tc>
                  <a:txBody>
                    <a:bodyPr/>
                    <a:lstStyle/>
                    <a:p>
                      <a:pPr algn="l" fontAlgn="t"/>
                      <a:r>
                        <a:rPr lang="en-GB" sz="1400" b="0" i="0" u="none" strike="noStrike" dirty="0">
                          <a:solidFill>
                            <a:schemeClr val="bg1"/>
                          </a:solidFill>
                          <a:effectLst/>
                          <a:latin typeface="Calibri" panose="020F0502020204030204" pitchFamily="34" charset="0"/>
                        </a:rPr>
                        <a:t>C</a:t>
                      </a:r>
                      <a:r>
                        <a:rPr lang="en-GB" sz="1400" b="1" i="0" u="none" strike="noStrike" dirty="0">
                          <a:solidFill>
                            <a:schemeClr val="bg1"/>
                          </a:solidFill>
                          <a:effectLst/>
                          <a:latin typeface="Calibri" panose="020F0502020204030204" pitchFamily="34" charset="0"/>
                        </a:rPr>
                        <a:t>limate</a:t>
                      </a:r>
                      <a:r>
                        <a:rPr lang="en-GB" sz="1400" b="0" i="0" u="none" strike="noStrike" dirty="0">
                          <a:solidFill>
                            <a:schemeClr val="bg1"/>
                          </a:solidFill>
                          <a:effectLst/>
                          <a:latin typeface="Calibri" panose="020F0502020204030204" pitchFamily="34" charset="0"/>
                        </a:rPr>
                        <a:t> resilient places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934736005"/>
                  </a:ext>
                </a:extLst>
              </a:tr>
              <a:tr h="36049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400" b="0" i="0" u="none" strike="noStrike" dirty="0">
                          <a:solidFill>
                            <a:schemeClr val="bg1"/>
                          </a:solidFill>
                          <a:effectLst/>
                          <a:latin typeface="Calibri" panose="020F0502020204030204" pitchFamily="34" charset="0"/>
                        </a:rPr>
                        <a:t>Improved </a:t>
                      </a:r>
                      <a:r>
                        <a:rPr lang="en-GB" sz="1400" b="1" i="0" u="none" strike="noStrike" dirty="0">
                          <a:solidFill>
                            <a:schemeClr val="bg1"/>
                          </a:solidFill>
                          <a:effectLst/>
                          <a:latin typeface="Calibri" panose="020F0502020204030204" pitchFamily="34" charset="0"/>
                        </a:rPr>
                        <a:t>water </a:t>
                      </a:r>
                      <a:r>
                        <a:rPr lang="en-GB" sz="1400" b="0" i="0" u="none" strike="noStrike" dirty="0">
                          <a:solidFill>
                            <a:schemeClr val="bg1"/>
                          </a:solidFill>
                          <a:effectLst/>
                          <a:latin typeface="Calibri" panose="020F0502020204030204" pitchFamily="34" charset="0"/>
                        </a:rPr>
                        <a:t>management</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30770430"/>
                  </a:ext>
                </a:extLst>
              </a:tr>
            </a:tbl>
          </a:graphicData>
        </a:graphic>
      </p:graphicFrame>
      <p:pic>
        <p:nvPicPr>
          <p:cNvPr id="6" name="Picture 4">
            <a:extLst>
              <a:ext uri="{FF2B5EF4-FFF2-40B4-BE49-F238E27FC236}">
                <a16:creationId xmlns:a16="http://schemas.microsoft.com/office/drawing/2014/main" id="{9A9B1AA7-50A1-4FE3-81E1-FF3EDE270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2262" y="313093"/>
            <a:ext cx="13160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EF4953A3-7187-4F03-8146-83F611C674F7}"/>
                  </a:ext>
                </a:extLst>
              </p:cNvPr>
              <p:cNvGraphicFramePr>
                <a:graphicFrameLocks noChangeAspect="1"/>
              </p:cNvGraphicFramePr>
              <p:nvPr>
                <p:extLst>
                  <p:ext uri="{D42A27DB-BD31-4B8C-83A1-F6EECF244321}">
                    <p14:modId xmlns:p14="http://schemas.microsoft.com/office/powerpoint/2010/main" val="881786298"/>
                  </p:ext>
                </p:extLst>
              </p:nvPr>
            </p:nvGraphicFramePr>
            <p:xfrm>
              <a:off x="-5722570" y="6054538"/>
              <a:ext cx="3048000" cy="1714500"/>
            </p:xfrm>
            <a:graphic>
              <a:graphicData uri="http://schemas.microsoft.com/office/powerpoint/2016/slidezoom">
                <pslz:sldZm>
                  <pslz:sldZmObj sldId="963" cId="513403868">
                    <pslz:zmPr id="{ACAD4C5F-5604-45F8-A488-CC543ECC125D}"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EF4953A3-7187-4F03-8146-83F611C674F7}"/>
                  </a:ext>
                </a:extLst>
              </p:cNvPr>
              <p:cNvPicPr>
                <a:picLocks noGrp="1" noRot="1" noChangeAspect="1" noMove="1" noResize="1" noEditPoints="1" noAdjustHandles="1" noChangeArrowheads="1" noChangeShapeType="1"/>
              </p:cNvPicPr>
              <p:nvPr/>
            </p:nvPicPr>
            <p:blipFill>
              <a:blip r:embed="rId6"/>
              <a:stretch>
                <a:fillRect/>
              </a:stretch>
            </p:blipFill>
            <p:spPr>
              <a:xfrm>
                <a:off x="-5722570" y="6054538"/>
                <a:ext cx="3048000" cy="1714500"/>
              </a:xfrm>
              <a:prstGeom prst="rect">
                <a:avLst/>
              </a:prstGeom>
              <a:ln w="3175">
                <a:solidFill>
                  <a:prstClr val="ltGray"/>
                </a:solidFill>
              </a:ln>
            </p:spPr>
          </p:pic>
        </mc:Fallback>
      </mc:AlternateContent>
      <p:sp>
        <p:nvSpPr>
          <p:cNvPr id="4" name="Arrow: Left 3">
            <a:extLst>
              <a:ext uri="{FF2B5EF4-FFF2-40B4-BE49-F238E27FC236}">
                <a16:creationId xmlns:a16="http://schemas.microsoft.com/office/drawing/2014/main" id="{F6509F5D-99BE-410E-A29C-665FFAFEF242}"/>
              </a:ext>
            </a:extLst>
          </p:cNvPr>
          <p:cNvSpPr/>
          <p:nvPr/>
        </p:nvSpPr>
        <p:spPr>
          <a:xfrm>
            <a:off x="7962900" y="3257550"/>
            <a:ext cx="781050" cy="3429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13403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79AF-A4F6-4980-979C-D56BA5D57F5A}"/>
              </a:ext>
            </a:extLst>
          </p:cNvPr>
          <p:cNvSpPr>
            <a:spLocks noGrp="1"/>
          </p:cNvSpPr>
          <p:nvPr>
            <p:ph type="title"/>
          </p:nvPr>
        </p:nvSpPr>
        <p:spPr/>
        <p:txBody>
          <a:bodyPr>
            <a:normAutofit fontScale="90000"/>
          </a:bodyPr>
          <a:lstStyle/>
          <a:p>
            <a:r>
              <a:rPr lang="en-GB" dirty="0"/>
              <a:t>5 Headline Green Infrastructure Standards</a:t>
            </a:r>
          </a:p>
        </p:txBody>
      </p:sp>
      <p:sp>
        <p:nvSpPr>
          <p:cNvPr id="3" name="Content Placeholder 2">
            <a:extLst>
              <a:ext uri="{FF2B5EF4-FFF2-40B4-BE49-F238E27FC236}">
                <a16:creationId xmlns:a16="http://schemas.microsoft.com/office/drawing/2014/main" id="{FF7910BD-C5EB-4832-AD79-0D0D0DFD5639}"/>
              </a:ext>
            </a:extLst>
          </p:cNvPr>
          <p:cNvSpPr>
            <a:spLocks noGrp="1"/>
          </p:cNvSpPr>
          <p:nvPr>
            <p:ph sz="quarter" idx="4294967295"/>
          </p:nvPr>
        </p:nvSpPr>
        <p:spPr>
          <a:xfrm>
            <a:off x="6136316" y="1099082"/>
            <a:ext cx="5906527" cy="5318125"/>
          </a:xfrm>
        </p:spPr>
        <p:txBody>
          <a:bodyPr>
            <a:normAutofit fontScale="77500" lnSpcReduction="20000"/>
          </a:bodyPr>
          <a:lstStyle/>
          <a:p>
            <a:endParaRPr lang="en-GB" dirty="0"/>
          </a:p>
          <a:p>
            <a:pPr marL="0" indent="0">
              <a:buNone/>
            </a:pPr>
            <a:r>
              <a:rPr lang="en-GB" sz="3100" dirty="0"/>
              <a:t>1. Green Infrastructure Strategy Standard</a:t>
            </a:r>
          </a:p>
          <a:p>
            <a:endParaRPr lang="en-GB" sz="3100" dirty="0"/>
          </a:p>
          <a:p>
            <a:endParaRPr lang="en-GB" sz="3100" dirty="0"/>
          </a:p>
          <a:p>
            <a:pPr marL="0" indent="0">
              <a:buNone/>
            </a:pPr>
            <a:r>
              <a:rPr lang="en-GB" sz="3100" dirty="0"/>
              <a:t>2. Accessible Greenspace Standards</a:t>
            </a:r>
          </a:p>
          <a:p>
            <a:endParaRPr lang="en-GB" sz="3100" dirty="0"/>
          </a:p>
          <a:p>
            <a:endParaRPr lang="en-GB" sz="3100" dirty="0"/>
          </a:p>
          <a:p>
            <a:pPr marL="0" indent="0">
              <a:buNone/>
            </a:pPr>
            <a:r>
              <a:rPr lang="en-GB" sz="3100" dirty="0"/>
              <a:t>3. Urban Nature Recovery Standard</a:t>
            </a:r>
          </a:p>
          <a:p>
            <a:endParaRPr lang="en-GB" sz="3100" dirty="0"/>
          </a:p>
          <a:p>
            <a:endParaRPr lang="en-GB" sz="3100" dirty="0"/>
          </a:p>
          <a:p>
            <a:pPr marL="0" indent="0">
              <a:buNone/>
            </a:pPr>
            <a:r>
              <a:rPr lang="en-GB" sz="3100" dirty="0"/>
              <a:t>4. Urban Greening Factor Standard</a:t>
            </a:r>
          </a:p>
          <a:p>
            <a:endParaRPr lang="en-GB" sz="3100" dirty="0"/>
          </a:p>
          <a:p>
            <a:endParaRPr lang="en-GB" sz="3100" dirty="0"/>
          </a:p>
          <a:p>
            <a:pPr marL="0" indent="0">
              <a:buNone/>
            </a:pPr>
            <a:r>
              <a:rPr lang="en-GB" sz="3100" dirty="0"/>
              <a:t>5. Urban Tree Canopy Cover Standard</a:t>
            </a:r>
          </a:p>
          <a:p>
            <a:endParaRPr lang="en-GB" dirty="0"/>
          </a:p>
        </p:txBody>
      </p:sp>
      <p:pic>
        <p:nvPicPr>
          <p:cNvPr id="8" name="Picture 7" descr="Icon&#10;&#10;Description automatically generated">
            <a:extLst>
              <a:ext uri="{FF2B5EF4-FFF2-40B4-BE49-F238E27FC236}">
                <a16:creationId xmlns:a16="http://schemas.microsoft.com/office/drawing/2014/main" id="{7D48AF9F-E1FD-4CF9-AEA1-84BDE4B84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305" y="963411"/>
            <a:ext cx="926595" cy="938786"/>
          </a:xfrm>
          <a:prstGeom prst="rect">
            <a:avLst/>
          </a:prstGeom>
        </p:spPr>
      </p:pic>
      <p:pic>
        <p:nvPicPr>
          <p:cNvPr id="10" name="Picture 9" descr="Icon&#10;&#10;Description automatically generated">
            <a:extLst>
              <a:ext uri="{FF2B5EF4-FFF2-40B4-BE49-F238E27FC236}">
                <a16:creationId xmlns:a16="http://schemas.microsoft.com/office/drawing/2014/main" id="{14161EDD-D12B-4895-81EC-C179E860B5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176" y="4413094"/>
            <a:ext cx="955950" cy="968508"/>
          </a:xfrm>
          <a:prstGeom prst="rect">
            <a:avLst/>
          </a:prstGeom>
        </p:spPr>
      </p:pic>
      <p:pic>
        <p:nvPicPr>
          <p:cNvPr id="12" name="Picture 11" descr="Icon&#10;&#10;Description automatically generated">
            <a:extLst>
              <a:ext uri="{FF2B5EF4-FFF2-40B4-BE49-F238E27FC236}">
                <a16:creationId xmlns:a16="http://schemas.microsoft.com/office/drawing/2014/main" id="{A4D22251-9E24-42CC-BF24-FB4AAE78AB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9008" y="2087753"/>
            <a:ext cx="928118" cy="938786"/>
          </a:xfrm>
          <a:prstGeom prst="rect">
            <a:avLst/>
          </a:prstGeom>
        </p:spPr>
      </p:pic>
      <p:pic>
        <p:nvPicPr>
          <p:cNvPr id="14" name="Picture 13" descr="Logo&#10;&#10;Description automatically generated">
            <a:extLst>
              <a:ext uri="{FF2B5EF4-FFF2-40B4-BE49-F238E27FC236}">
                <a16:creationId xmlns:a16="http://schemas.microsoft.com/office/drawing/2014/main" id="{18B065EC-74C3-461D-8CFA-B52FB9BA9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8021" y="5723895"/>
            <a:ext cx="839105" cy="850145"/>
          </a:xfrm>
          <a:prstGeom prst="rect">
            <a:avLst/>
          </a:prstGeom>
        </p:spPr>
      </p:pic>
      <p:pic>
        <p:nvPicPr>
          <p:cNvPr id="16" name="Picture 15" descr="Icon&#10;&#10;Description automatically generated">
            <a:extLst>
              <a:ext uri="{FF2B5EF4-FFF2-40B4-BE49-F238E27FC236}">
                <a16:creationId xmlns:a16="http://schemas.microsoft.com/office/drawing/2014/main" id="{E7B83580-E9D4-4703-A041-F32EC6A7C4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9406" y="3288752"/>
            <a:ext cx="926594" cy="938786"/>
          </a:xfrm>
          <a:prstGeom prst="rect">
            <a:avLst/>
          </a:prstGeom>
        </p:spPr>
      </p:pic>
      <p:pic>
        <p:nvPicPr>
          <p:cNvPr id="11" name="Picture 10" descr="Diagram&#10;&#10;Description automatically generated">
            <a:extLst>
              <a:ext uri="{FF2B5EF4-FFF2-40B4-BE49-F238E27FC236}">
                <a16:creationId xmlns:a16="http://schemas.microsoft.com/office/drawing/2014/main" id="{1053BE78-10FC-486A-A18B-09E2958D94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94" y="1381786"/>
            <a:ext cx="5087525" cy="5096785"/>
          </a:xfrm>
          <a:prstGeom prst="rect">
            <a:avLst/>
          </a:prstGeom>
        </p:spPr>
      </p:pic>
      <p:pic>
        <p:nvPicPr>
          <p:cNvPr id="4" name="Picture 4">
            <a:extLst>
              <a:ext uri="{FF2B5EF4-FFF2-40B4-BE49-F238E27FC236}">
                <a16:creationId xmlns:a16="http://schemas.microsoft.com/office/drawing/2014/main" id="{D36F56A1-9C1B-7C69-42D9-D7368799AD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10947" y="82426"/>
            <a:ext cx="13160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840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2773-8A91-4E15-A82E-EB09F1E57BDF}"/>
              </a:ext>
            </a:extLst>
          </p:cNvPr>
          <p:cNvSpPr>
            <a:spLocks noGrp="1"/>
          </p:cNvSpPr>
          <p:nvPr>
            <p:ph type="title"/>
          </p:nvPr>
        </p:nvSpPr>
        <p:spPr/>
        <p:txBody>
          <a:bodyPr/>
          <a:lstStyle/>
          <a:p>
            <a:r>
              <a:rPr lang="en-GB" dirty="0"/>
              <a:t>Green Infrastructure Strategy Standard</a:t>
            </a:r>
          </a:p>
        </p:txBody>
      </p:sp>
      <p:sp>
        <p:nvSpPr>
          <p:cNvPr id="3" name="Content Placeholder 2">
            <a:extLst>
              <a:ext uri="{FF2B5EF4-FFF2-40B4-BE49-F238E27FC236}">
                <a16:creationId xmlns:a16="http://schemas.microsoft.com/office/drawing/2014/main" id="{E739EEEE-C9F1-4EE8-9A18-23C6CE932A31}"/>
              </a:ext>
            </a:extLst>
          </p:cNvPr>
          <p:cNvSpPr>
            <a:spLocks noGrp="1"/>
          </p:cNvSpPr>
          <p:nvPr>
            <p:ph sz="quarter" idx="13"/>
          </p:nvPr>
        </p:nvSpPr>
        <p:spPr>
          <a:xfrm>
            <a:off x="381000" y="1984360"/>
            <a:ext cx="5715000" cy="4343399"/>
          </a:xfrm>
        </p:spPr>
        <p:txBody>
          <a:bodyPr>
            <a:noAutofit/>
          </a:bodyPr>
          <a:lstStyle/>
          <a:p>
            <a:pPr>
              <a:lnSpc>
                <a:spcPct val="120000"/>
              </a:lnSpc>
            </a:pPr>
            <a:r>
              <a:rPr lang="en-GB" sz="2200" b="1" i="0" u="none" strike="noStrike" baseline="0" dirty="0">
                <a:latin typeface="Arial" panose="020B0604020202020204" pitchFamily="34" charset="0"/>
                <a:cs typeface="Arial" panose="020B0604020202020204" pitchFamily="34" charset="0"/>
              </a:rPr>
              <a:t>Area-wide</a:t>
            </a:r>
          </a:p>
          <a:p>
            <a:pPr marL="457200" indent="-457200">
              <a:lnSpc>
                <a:spcPct val="120000"/>
              </a:lnSpc>
              <a:buFont typeface="Arial" panose="020B0604020202020204" pitchFamily="34" charset="0"/>
              <a:buChar char="•"/>
            </a:pPr>
            <a:r>
              <a:rPr lang="en-GB" sz="2200" i="0" u="none" strike="noStrike" baseline="0" dirty="0">
                <a:latin typeface="Arial" panose="020B0604020202020204" pitchFamily="34" charset="0"/>
                <a:cs typeface="Arial" panose="020B0604020202020204" pitchFamily="34" charset="0"/>
              </a:rPr>
              <a:t>Local </a:t>
            </a:r>
            <a:r>
              <a:rPr lang="en-GB" sz="2200" i="0" u="none" strike="noStrike" baseline="0" dirty="0"/>
              <a:t>Authorities </a:t>
            </a:r>
            <a:r>
              <a:rPr lang="en-GB" sz="2200" dirty="0">
                <a:effectLst/>
                <a:ea typeface="Arial" panose="020B0604020202020204" pitchFamily="34" charset="0"/>
              </a:rPr>
              <a:t>in partnership with local communities,</a:t>
            </a:r>
            <a:r>
              <a:rPr lang="en-GB" sz="2200" i="0" u="none" strike="noStrike" baseline="0" dirty="0"/>
              <a:t> produce a </a:t>
            </a:r>
            <a:r>
              <a:rPr lang="en-GB" sz="2200" dirty="0">
                <a:effectLst/>
                <a:ea typeface="Arial" panose="020B0604020202020204" pitchFamily="34" charset="0"/>
              </a:rPr>
              <a:t>Green Infrastructure</a:t>
            </a:r>
            <a:r>
              <a:rPr lang="en-GB" sz="2200" i="0" u="none" strike="noStrike" baseline="0" dirty="0"/>
              <a:t> Strategy </a:t>
            </a:r>
            <a:r>
              <a:rPr lang="en-GB" sz="2200" i="0" u="none" strike="noStrike" baseline="0" dirty="0">
                <a:latin typeface="Arial" panose="020B0604020202020204" pitchFamily="34" charset="0"/>
                <a:cs typeface="Arial" panose="020B0604020202020204" pitchFamily="34" charset="0"/>
              </a:rPr>
              <a:t>and Delivery Plan a</a:t>
            </a:r>
            <a:r>
              <a:rPr lang="en-GB" sz="2200" dirty="0">
                <a:effectLst/>
                <a:latin typeface="Arial" panose="020B0604020202020204" pitchFamily="34" charset="0"/>
                <a:ea typeface="Arial" panose="020B0604020202020204" pitchFamily="34" charset="0"/>
                <a:cs typeface="Arial" panose="020B0604020202020204" pitchFamily="34" charset="0"/>
              </a:rPr>
              <a:t>pplying the Green Infrastructure Principles and Standards locally</a:t>
            </a:r>
          </a:p>
          <a:p>
            <a:pPr>
              <a:lnSpc>
                <a:spcPct val="120000"/>
              </a:lnSpc>
            </a:pPr>
            <a:r>
              <a:rPr lang="en-GB" sz="2200" b="1" dirty="0">
                <a:effectLst/>
                <a:ea typeface="Arial" panose="020B0604020202020204" pitchFamily="34" charset="0"/>
              </a:rPr>
              <a:t>Major development</a:t>
            </a:r>
          </a:p>
          <a:p>
            <a:pPr marL="457200" indent="-457200">
              <a:lnSpc>
                <a:spcPct val="120000"/>
              </a:lnSpc>
              <a:buFont typeface="Arial" panose="020B0604020202020204" pitchFamily="34" charset="0"/>
              <a:buChar char="•"/>
            </a:pPr>
            <a:r>
              <a:rPr lang="en-GB" sz="2200" dirty="0">
                <a:ea typeface="Arial" panose="020B0604020202020204" pitchFamily="34" charset="0"/>
              </a:rPr>
              <a:t>A</a:t>
            </a:r>
            <a:r>
              <a:rPr lang="en-GB" sz="2200" dirty="0">
                <a:effectLst/>
                <a:ea typeface="Arial" panose="020B0604020202020204" pitchFamily="34" charset="0"/>
              </a:rPr>
              <a:t> </a:t>
            </a:r>
            <a:r>
              <a:rPr lang="en-GB" sz="2200" dirty="0">
                <a:solidFill>
                  <a:srgbClr val="000000"/>
                </a:solidFill>
                <a:effectLst/>
                <a:ea typeface="Arial" panose="020B0604020202020204" pitchFamily="34" charset="0"/>
              </a:rPr>
              <a:t>Green Infrastructure</a:t>
            </a:r>
            <a:r>
              <a:rPr lang="en-GB" sz="2200" dirty="0">
                <a:effectLst/>
                <a:ea typeface="Arial" panose="020B0604020202020204" pitchFamily="34" charset="0"/>
              </a:rPr>
              <a:t> Plan (can be part of a Design and Access Statement). </a:t>
            </a:r>
            <a:endParaRPr lang="en-GB" sz="2200" i="0" u="none" strike="noStrike" baseline="0" dirty="0"/>
          </a:p>
          <a:p>
            <a:pPr>
              <a:lnSpc>
                <a:spcPct val="120000"/>
              </a:lnSpc>
            </a:pPr>
            <a:endParaRPr lang="en-GB" sz="2200" dirty="0"/>
          </a:p>
        </p:txBody>
      </p:sp>
      <p:sp>
        <p:nvSpPr>
          <p:cNvPr id="4" name="Text Placeholder 3">
            <a:extLst>
              <a:ext uri="{FF2B5EF4-FFF2-40B4-BE49-F238E27FC236}">
                <a16:creationId xmlns:a16="http://schemas.microsoft.com/office/drawing/2014/main" id="{3C984861-59B6-4B75-9E79-A6D131F2C273}"/>
              </a:ext>
            </a:extLst>
          </p:cNvPr>
          <p:cNvSpPr>
            <a:spLocks noGrp="1"/>
          </p:cNvSpPr>
          <p:nvPr>
            <p:ph type="body" sz="quarter" idx="14"/>
          </p:nvPr>
        </p:nvSpPr>
        <p:spPr/>
        <p:txBody>
          <a:bodyPr/>
          <a:lstStyle/>
          <a:p>
            <a:r>
              <a:rPr lang="en-GB" dirty="0"/>
              <a:t>Headline Standard 1</a:t>
            </a:r>
          </a:p>
        </p:txBody>
      </p:sp>
      <p:pic>
        <p:nvPicPr>
          <p:cNvPr id="5" name="Content Placeholder 4">
            <a:extLst>
              <a:ext uri="{FF2B5EF4-FFF2-40B4-BE49-F238E27FC236}">
                <a16:creationId xmlns:a16="http://schemas.microsoft.com/office/drawing/2014/main" id="{2831827A-A324-46CD-9450-0A1E3E53A26A}"/>
              </a:ext>
            </a:extLst>
          </p:cNvPr>
          <p:cNvPicPr>
            <a:picLocks noChangeAspect="1"/>
          </p:cNvPicPr>
          <p:nvPr/>
        </p:nvPicPr>
        <p:blipFill rotWithShape="1">
          <a:blip r:embed="rId3"/>
          <a:srcRect l="45052" t="20169" r="9228" b="13884"/>
          <a:stretch/>
        </p:blipFill>
        <p:spPr>
          <a:xfrm>
            <a:off x="6120714" y="1984360"/>
            <a:ext cx="5505620" cy="4464924"/>
          </a:xfrm>
          <a:prstGeom prst="rect">
            <a:avLst/>
          </a:prstGeom>
          <a:ln>
            <a:solidFill>
              <a:srgbClr val="00B050"/>
            </a:solidFill>
          </a:ln>
        </p:spPr>
      </p:pic>
      <p:sp>
        <p:nvSpPr>
          <p:cNvPr id="6" name="TextBox 5">
            <a:extLst>
              <a:ext uri="{FF2B5EF4-FFF2-40B4-BE49-F238E27FC236}">
                <a16:creationId xmlns:a16="http://schemas.microsoft.com/office/drawing/2014/main" id="{FFB86981-BE7E-450B-94D3-945A0BC8D48A}"/>
              </a:ext>
            </a:extLst>
          </p:cNvPr>
          <p:cNvSpPr txBox="1"/>
          <p:nvPr/>
        </p:nvSpPr>
        <p:spPr>
          <a:xfrm rot="16200000">
            <a:off x="9990438" y="4353308"/>
            <a:ext cx="3641124" cy="307777"/>
          </a:xfrm>
          <a:prstGeom prst="rect">
            <a:avLst/>
          </a:prstGeom>
          <a:noFill/>
        </p:spPr>
        <p:txBody>
          <a:bodyPr wrap="square" rtlCol="0">
            <a:spAutoFit/>
          </a:bodyPr>
          <a:lstStyle/>
          <a:p>
            <a:r>
              <a:rPr lang="en-GB" sz="1400" dirty="0"/>
              <a:t>Manchester City Council </a:t>
            </a:r>
          </a:p>
        </p:txBody>
      </p:sp>
    </p:spTree>
    <p:extLst>
      <p:ext uri="{BB962C8B-B14F-4D97-AF65-F5344CB8AC3E}">
        <p14:creationId xmlns:p14="http://schemas.microsoft.com/office/powerpoint/2010/main" val="235641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2773-8A91-4E15-A82E-EB09F1E57BDF}"/>
              </a:ext>
            </a:extLst>
          </p:cNvPr>
          <p:cNvSpPr>
            <a:spLocks noGrp="1"/>
          </p:cNvSpPr>
          <p:nvPr>
            <p:ph type="title"/>
          </p:nvPr>
        </p:nvSpPr>
        <p:spPr/>
        <p:txBody>
          <a:bodyPr/>
          <a:lstStyle/>
          <a:p>
            <a:r>
              <a:rPr lang="en-GB" dirty="0"/>
              <a:t>Accessible Greenspace Standards</a:t>
            </a:r>
          </a:p>
        </p:txBody>
      </p:sp>
      <p:sp>
        <p:nvSpPr>
          <p:cNvPr id="3" name="Content Placeholder 2">
            <a:extLst>
              <a:ext uri="{FF2B5EF4-FFF2-40B4-BE49-F238E27FC236}">
                <a16:creationId xmlns:a16="http://schemas.microsoft.com/office/drawing/2014/main" id="{E739EEEE-C9F1-4EE8-9A18-23C6CE932A31}"/>
              </a:ext>
            </a:extLst>
          </p:cNvPr>
          <p:cNvSpPr>
            <a:spLocks noGrp="1"/>
          </p:cNvSpPr>
          <p:nvPr>
            <p:ph sz="quarter" idx="13"/>
          </p:nvPr>
        </p:nvSpPr>
        <p:spPr>
          <a:xfrm>
            <a:off x="454230" y="2045812"/>
            <a:ext cx="7020990" cy="4556347"/>
          </a:xfrm>
        </p:spPr>
        <p:txBody>
          <a:bodyPr>
            <a:noAutofit/>
          </a:bodyPr>
          <a:lstStyle/>
          <a:p>
            <a:pPr>
              <a:lnSpc>
                <a:spcPct val="100000"/>
              </a:lnSpc>
            </a:pPr>
            <a:r>
              <a:rPr lang="en-GB" sz="2000" b="1" i="0" u="none" strike="noStrike" baseline="0" dirty="0"/>
              <a:t>Area-wide</a:t>
            </a:r>
          </a:p>
          <a:p>
            <a:pPr marL="342900" indent="-342900">
              <a:lnSpc>
                <a:spcPct val="100000"/>
              </a:lnSpc>
              <a:buFont typeface="Arial" panose="020B0604020202020204" pitchFamily="34" charset="0"/>
              <a:buChar char="•"/>
            </a:pPr>
            <a:r>
              <a:rPr lang="en-GB" sz="2000" dirty="0">
                <a:effectLst/>
                <a:ea typeface="Times New Roman" panose="02020603050405020304" pitchFamily="18" charset="0"/>
              </a:rPr>
              <a:t>Everyone has access to good quality greenspaces </a:t>
            </a:r>
            <a:r>
              <a:rPr lang="en-GB" sz="2000" i="0" u="none" strike="noStrike" baseline="0" dirty="0"/>
              <a:t>within 15 minutes walk from home.</a:t>
            </a:r>
          </a:p>
          <a:p>
            <a:pPr marL="342900" indent="-342900">
              <a:lnSpc>
                <a:spcPct val="100000"/>
              </a:lnSpc>
              <a:buFont typeface="Arial" panose="020B0604020202020204" pitchFamily="34" charset="0"/>
              <a:buChar char="•"/>
            </a:pPr>
            <a:r>
              <a:rPr lang="en-GB" sz="2000" dirty="0">
                <a:solidFill>
                  <a:srgbClr val="000000"/>
                </a:solidFill>
                <a:effectLst/>
                <a:ea typeface="Arial" panose="020B0604020202020204" pitchFamily="34" charset="0"/>
              </a:rPr>
              <a:t>At least 3 hectares per 1000 population of publicly accessible greenspace </a:t>
            </a:r>
          </a:p>
          <a:p>
            <a:pPr marL="342900" indent="-342900">
              <a:lnSpc>
                <a:spcPct val="100000"/>
              </a:lnSpc>
              <a:buFont typeface="Arial" panose="020B0604020202020204" pitchFamily="34" charset="0"/>
              <a:buChar char="•"/>
            </a:pPr>
            <a:r>
              <a:rPr lang="en-GB" sz="2000" dirty="0">
                <a:solidFill>
                  <a:srgbClr val="000000"/>
                </a:solidFill>
                <a:effectLst/>
                <a:ea typeface="Arial" panose="020B0604020202020204" pitchFamily="34" charset="0"/>
              </a:rPr>
              <a:t>Accessible greenspace meets the Green Flag Award Criteria and best practice in accessibility for all</a:t>
            </a:r>
          </a:p>
          <a:p>
            <a:pPr>
              <a:lnSpc>
                <a:spcPct val="100000"/>
              </a:lnSpc>
            </a:pPr>
            <a:r>
              <a:rPr lang="en-GB" sz="2000" b="1" dirty="0">
                <a:effectLst/>
                <a:ea typeface="Arial" panose="020B0604020202020204" pitchFamily="34" charset="0"/>
              </a:rPr>
              <a:t>Major development</a:t>
            </a:r>
          </a:p>
          <a:p>
            <a:pPr marL="342900" lvl="0" indent="-342900">
              <a:lnSpc>
                <a:spcPct val="100000"/>
              </a:lnSpc>
              <a:spcBef>
                <a:spcPts val="1200"/>
              </a:spcBef>
              <a:spcAft>
                <a:spcPts val="600"/>
              </a:spcAft>
              <a:buFont typeface="Arial" panose="020B0604020202020204" pitchFamily="34" charset="0"/>
              <a:buChar char="•"/>
              <a:tabLst>
                <a:tab pos="457200" algn="l"/>
                <a:tab pos="772160" algn="l"/>
              </a:tabLst>
            </a:pPr>
            <a:r>
              <a:rPr lang="en-GB" sz="2000" dirty="0">
                <a:ea typeface="Arial" panose="020B0604020202020204" pitchFamily="34" charset="0"/>
              </a:rPr>
              <a:t>T</a:t>
            </a:r>
            <a:r>
              <a:rPr lang="en-GB" sz="2000" dirty="0">
                <a:effectLst/>
                <a:ea typeface="Arial" panose="020B0604020202020204" pitchFamily="34" charset="0"/>
              </a:rPr>
              <a:t>he local authority specifies the quantity, size and distance for accessible greenspace to be provided, based on the Accessible Greenspace Standards.</a:t>
            </a:r>
            <a:endParaRPr lang="en-GB" sz="2000" b="1" dirty="0">
              <a:effectLst/>
              <a:ea typeface="Arial" panose="020B0604020202020204" pitchFamily="34" charset="0"/>
            </a:endParaRPr>
          </a:p>
          <a:p>
            <a:pPr marL="457200" indent="-457200">
              <a:lnSpc>
                <a:spcPct val="100000"/>
              </a:lnSpc>
              <a:buFont typeface="Arial" panose="020B0604020202020204" pitchFamily="34" charset="0"/>
              <a:buChar char="•"/>
            </a:pPr>
            <a:endParaRPr lang="en-GB" sz="1800" b="1" dirty="0">
              <a:effectLst/>
              <a:ea typeface="Arial" panose="020B0604020202020204" pitchFamily="34" charset="0"/>
            </a:endParaRPr>
          </a:p>
          <a:p>
            <a:pPr marL="342900" indent="-342900">
              <a:lnSpc>
                <a:spcPct val="100000"/>
              </a:lnSpc>
              <a:buFont typeface="Arial" panose="020B0604020202020204" pitchFamily="34" charset="0"/>
              <a:buChar char="•"/>
            </a:pPr>
            <a:endParaRPr lang="en-GB" sz="1800" b="1" dirty="0">
              <a:effectLst/>
              <a:ea typeface="Arial" panose="020B0604020202020204" pitchFamily="34" charset="0"/>
            </a:endParaRPr>
          </a:p>
          <a:p>
            <a:pPr>
              <a:lnSpc>
                <a:spcPct val="100000"/>
              </a:lnSpc>
            </a:pPr>
            <a:endParaRPr lang="en-GB" sz="1800" dirty="0"/>
          </a:p>
        </p:txBody>
      </p:sp>
      <p:sp>
        <p:nvSpPr>
          <p:cNvPr id="4" name="Text Placeholder 3">
            <a:extLst>
              <a:ext uri="{FF2B5EF4-FFF2-40B4-BE49-F238E27FC236}">
                <a16:creationId xmlns:a16="http://schemas.microsoft.com/office/drawing/2014/main" id="{3C984861-59B6-4B75-9E79-A6D131F2C273}"/>
              </a:ext>
            </a:extLst>
          </p:cNvPr>
          <p:cNvSpPr>
            <a:spLocks noGrp="1"/>
          </p:cNvSpPr>
          <p:nvPr>
            <p:ph type="body" sz="quarter" idx="14"/>
          </p:nvPr>
        </p:nvSpPr>
        <p:spPr/>
        <p:txBody>
          <a:bodyPr/>
          <a:lstStyle/>
          <a:p>
            <a:r>
              <a:rPr lang="en-GB" dirty="0"/>
              <a:t>Headline Standard 2</a:t>
            </a:r>
          </a:p>
        </p:txBody>
      </p:sp>
      <p:pic>
        <p:nvPicPr>
          <p:cNvPr id="6" name="Picture 5">
            <a:extLst>
              <a:ext uri="{FF2B5EF4-FFF2-40B4-BE49-F238E27FC236}">
                <a16:creationId xmlns:a16="http://schemas.microsoft.com/office/drawing/2014/main" id="{30453169-DC86-45B4-90F5-6B80D0BBA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715" y="2045813"/>
            <a:ext cx="3236774" cy="4281246"/>
          </a:xfrm>
          <a:prstGeom prst="rect">
            <a:avLst/>
          </a:prstGeom>
        </p:spPr>
      </p:pic>
    </p:spTree>
    <p:extLst>
      <p:ext uri="{BB962C8B-B14F-4D97-AF65-F5344CB8AC3E}">
        <p14:creationId xmlns:p14="http://schemas.microsoft.com/office/powerpoint/2010/main" val="3919137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2773-8A91-4E15-A82E-EB09F1E57BDF}"/>
              </a:ext>
            </a:extLst>
          </p:cNvPr>
          <p:cNvSpPr>
            <a:spLocks noGrp="1"/>
          </p:cNvSpPr>
          <p:nvPr>
            <p:ph type="title"/>
          </p:nvPr>
        </p:nvSpPr>
        <p:spPr/>
        <p:txBody>
          <a:bodyPr/>
          <a:lstStyle/>
          <a:p>
            <a:r>
              <a:rPr lang="en-GB" dirty="0"/>
              <a:t>Urban Nature Recovery Standard</a:t>
            </a:r>
          </a:p>
        </p:txBody>
      </p:sp>
      <p:sp>
        <p:nvSpPr>
          <p:cNvPr id="3" name="Content Placeholder 2">
            <a:extLst>
              <a:ext uri="{FF2B5EF4-FFF2-40B4-BE49-F238E27FC236}">
                <a16:creationId xmlns:a16="http://schemas.microsoft.com/office/drawing/2014/main" id="{E739EEEE-C9F1-4EE8-9A18-23C6CE932A31}"/>
              </a:ext>
            </a:extLst>
          </p:cNvPr>
          <p:cNvSpPr>
            <a:spLocks noGrp="1"/>
          </p:cNvSpPr>
          <p:nvPr>
            <p:ph sz="quarter" idx="13"/>
          </p:nvPr>
        </p:nvSpPr>
        <p:spPr>
          <a:xfrm>
            <a:off x="454231" y="2040402"/>
            <a:ext cx="5641770" cy="4343399"/>
          </a:xfrm>
        </p:spPr>
        <p:txBody>
          <a:bodyPr>
            <a:noAutofit/>
          </a:bodyPr>
          <a:lstStyle/>
          <a:p>
            <a:pPr>
              <a:lnSpc>
                <a:spcPct val="100000"/>
              </a:lnSpc>
            </a:pPr>
            <a:r>
              <a:rPr lang="en-GB" sz="2000" b="1" i="0" u="none" strike="noStrike" baseline="0" dirty="0"/>
              <a:t>Area-wide</a:t>
            </a:r>
          </a:p>
          <a:p>
            <a:pPr marL="342900" indent="-342900">
              <a:lnSpc>
                <a:spcPct val="100000"/>
              </a:lnSpc>
              <a:buFont typeface="Arial" panose="020B0604020202020204" pitchFamily="34" charset="0"/>
              <a:buChar char="•"/>
            </a:pPr>
            <a:r>
              <a:rPr lang="en-GB" sz="2000" dirty="0">
                <a:effectLst/>
                <a:latin typeface="Arial" panose="020B0604020202020204" pitchFamily="34" charset="0"/>
                <a:ea typeface="Arial" panose="020B0604020202020204" pitchFamily="34" charset="0"/>
                <a:cs typeface="Arial" panose="020B0604020202020204" pitchFamily="34" charset="0"/>
              </a:rPr>
              <a:t>In </a:t>
            </a:r>
            <a:r>
              <a:rPr lang="en-GB" sz="2000" dirty="0">
                <a:effectLst/>
                <a:ea typeface="Arial" panose="020B0604020202020204" pitchFamily="34" charset="0"/>
              </a:rPr>
              <a:t>urban and urban fringe areas, green infrastructure for nature recovery is increased by an agreed %  </a:t>
            </a:r>
          </a:p>
          <a:p>
            <a:pPr marL="342900" indent="-342900">
              <a:lnSpc>
                <a:spcPct val="100000"/>
              </a:lnSpc>
              <a:buFont typeface="Arial" panose="020B0604020202020204" pitchFamily="34" charset="0"/>
              <a:buChar char="•"/>
            </a:pPr>
            <a:r>
              <a:rPr lang="en-GB" sz="2000" dirty="0">
                <a:effectLst/>
                <a:ea typeface="Arial" panose="020B0604020202020204" pitchFamily="34" charset="0"/>
              </a:rPr>
              <a:t>Increase in the number and quality of Local Nature Reserves </a:t>
            </a:r>
            <a:r>
              <a:rPr lang="en-GB" sz="2000" dirty="0">
                <a:ea typeface="Arial" panose="020B0604020202020204" pitchFamily="34" charset="0"/>
              </a:rPr>
              <a:t>and </a:t>
            </a:r>
            <a:r>
              <a:rPr lang="en-GB" sz="2000" dirty="0">
                <a:effectLst/>
                <a:ea typeface="Arial" panose="020B0604020202020204" pitchFamily="34" charset="0"/>
              </a:rPr>
              <a:t>Local Wildlife Sites</a:t>
            </a:r>
          </a:p>
          <a:p>
            <a:pPr>
              <a:lnSpc>
                <a:spcPct val="100000"/>
              </a:lnSpc>
            </a:pPr>
            <a:r>
              <a:rPr lang="en-GB" sz="2000" b="1" dirty="0">
                <a:effectLst/>
                <a:ea typeface="Arial" panose="020B0604020202020204" pitchFamily="34" charset="0"/>
              </a:rPr>
              <a:t>Major development</a:t>
            </a:r>
          </a:p>
          <a:p>
            <a:pPr marL="342900" lvl="0" indent="-342900">
              <a:lnSpc>
                <a:spcPct val="100000"/>
              </a:lnSpc>
              <a:spcBef>
                <a:spcPts val="1200"/>
              </a:spcBef>
              <a:spcAft>
                <a:spcPts val="600"/>
              </a:spcAft>
              <a:buFont typeface="Arial" panose="020B0604020202020204" pitchFamily="34" charset="0"/>
              <a:buChar char="•"/>
              <a:tabLst>
                <a:tab pos="772160" algn="l"/>
              </a:tabLst>
            </a:pPr>
            <a:r>
              <a:rPr lang="en-GB" sz="2000" dirty="0">
                <a:effectLst/>
                <a:ea typeface="Arial" panose="020B0604020202020204" pitchFamily="34" charset="0"/>
              </a:rPr>
              <a:t>The developer identifies, in the Green Infrastructure Plan for the development (or in the Design and Access Statement), its contribution to </a:t>
            </a:r>
            <a:r>
              <a:rPr lang="en-GB" sz="2000" dirty="0">
                <a:effectLst/>
                <a:latin typeface="Arial" panose="020B0604020202020204" pitchFamily="34" charset="0"/>
                <a:ea typeface="Arial" panose="020B0604020202020204" pitchFamily="34" charset="0"/>
                <a:cs typeface="Arial" panose="020B0604020202020204" pitchFamily="34" charset="0"/>
              </a:rPr>
              <a:t>nature recovery</a:t>
            </a:r>
            <a:r>
              <a:rPr lang="en-GB" sz="2000" dirty="0">
                <a:ea typeface="Arial" panose="020B0604020202020204" pitchFamily="34" charset="0"/>
              </a:rPr>
              <a:t>.</a:t>
            </a:r>
            <a:endParaRPr lang="en-GB" sz="2000" b="1" dirty="0">
              <a:effectLst/>
              <a:ea typeface="Arial" panose="020B0604020202020204" pitchFamily="34" charset="0"/>
            </a:endParaRPr>
          </a:p>
          <a:p>
            <a:pPr marL="457200" indent="-457200">
              <a:lnSpc>
                <a:spcPct val="100000"/>
              </a:lnSpc>
              <a:buFont typeface="Arial" panose="020B0604020202020204" pitchFamily="34" charset="0"/>
              <a:buChar char="•"/>
            </a:pPr>
            <a:endParaRPr lang="en-GB" sz="2000" b="1" dirty="0">
              <a:effectLst/>
              <a:ea typeface="Arial" panose="020B0604020202020204" pitchFamily="34" charset="0"/>
            </a:endParaRPr>
          </a:p>
          <a:p>
            <a:pPr marL="342900" indent="-342900">
              <a:lnSpc>
                <a:spcPct val="100000"/>
              </a:lnSpc>
              <a:buFont typeface="Arial" panose="020B0604020202020204" pitchFamily="34" charset="0"/>
              <a:buChar char="•"/>
            </a:pPr>
            <a:endParaRPr lang="en-GB" sz="1800" b="1" dirty="0">
              <a:effectLst/>
              <a:ea typeface="Arial" panose="020B0604020202020204" pitchFamily="34" charset="0"/>
            </a:endParaRPr>
          </a:p>
          <a:p>
            <a:pPr>
              <a:lnSpc>
                <a:spcPct val="100000"/>
              </a:lnSpc>
            </a:pPr>
            <a:endParaRPr lang="en-GB" sz="1800" dirty="0"/>
          </a:p>
        </p:txBody>
      </p:sp>
      <p:sp>
        <p:nvSpPr>
          <p:cNvPr id="4" name="Text Placeholder 3">
            <a:extLst>
              <a:ext uri="{FF2B5EF4-FFF2-40B4-BE49-F238E27FC236}">
                <a16:creationId xmlns:a16="http://schemas.microsoft.com/office/drawing/2014/main" id="{3C984861-59B6-4B75-9E79-A6D131F2C273}"/>
              </a:ext>
            </a:extLst>
          </p:cNvPr>
          <p:cNvSpPr>
            <a:spLocks noGrp="1"/>
          </p:cNvSpPr>
          <p:nvPr>
            <p:ph type="body" sz="quarter" idx="14"/>
          </p:nvPr>
        </p:nvSpPr>
        <p:spPr/>
        <p:txBody>
          <a:bodyPr/>
          <a:lstStyle/>
          <a:p>
            <a:r>
              <a:rPr lang="en-GB" dirty="0"/>
              <a:t>Headline Standard 3</a:t>
            </a:r>
          </a:p>
        </p:txBody>
      </p:sp>
      <p:sp>
        <p:nvSpPr>
          <p:cNvPr id="12" name="TextBox 11">
            <a:extLst>
              <a:ext uri="{FF2B5EF4-FFF2-40B4-BE49-F238E27FC236}">
                <a16:creationId xmlns:a16="http://schemas.microsoft.com/office/drawing/2014/main" id="{867CD45B-E506-46C2-8D2F-6EF55743EB97}"/>
              </a:ext>
            </a:extLst>
          </p:cNvPr>
          <p:cNvSpPr txBox="1"/>
          <p:nvPr/>
        </p:nvSpPr>
        <p:spPr>
          <a:xfrm rot="16200000">
            <a:off x="8394744" y="4275610"/>
            <a:ext cx="3399118" cy="307777"/>
          </a:xfrm>
          <a:prstGeom prst="rect">
            <a:avLst/>
          </a:prstGeom>
          <a:noFill/>
        </p:spPr>
        <p:txBody>
          <a:bodyPr wrap="square" rtlCol="0">
            <a:spAutoFit/>
          </a:bodyPr>
          <a:lstStyle/>
          <a:p>
            <a:r>
              <a:rPr lang="en-GB" sz="1400" dirty="0"/>
              <a:t>Credit: Berkeley Group</a:t>
            </a:r>
          </a:p>
        </p:txBody>
      </p:sp>
      <p:pic>
        <p:nvPicPr>
          <p:cNvPr id="6" name="Picture 5" descr="A picture containing outdoor, grass, sky, green&#10;&#10;Description automatically generated">
            <a:extLst>
              <a:ext uri="{FF2B5EF4-FFF2-40B4-BE49-F238E27FC236}">
                <a16:creationId xmlns:a16="http://schemas.microsoft.com/office/drawing/2014/main" id="{2755B2F7-0183-42F7-9D49-39C1BBCBB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244" y="1561740"/>
            <a:ext cx="2962170" cy="4443256"/>
          </a:xfrm>
          <a:prstGeom prst="rect">
            <a:avLst/>
          </a:prstGeom>
        </p:spPr>
      </p:pic>
    </p:spTree>
    <p:extLst>
      <p:ext uri="{BB962C8B-B14F-4D97-AF65-F5344CB8AC3E}">
        <p14:creationId xmlns:p14="http://schemas.microsoft.com/office/powerpoint/2010/main" val="3406773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axCatchAll xmlns="5b7431fd-ab81-4145-9b72-0220266306d7" xsi:nil="true"/>
    <lcf76f155ced4ddcb4097134ff3c332f xmlns="6f8d91f6-f3ca-451a-ba0a-9eaf6b54aca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647F72FB2E194F8482A0F7313419A1" ma:contentTypeVersion="17" ma:contentTypeDescription="Create a new document." ma:contentTypeScope="" ma:versionID="a2ff840d9980e1cc9bc7862102880fcb">
  <xsd:schema xmlns:xsd="http://www.w3.org/2001/XMLSchema" xmlns:xs="http://www.w3.org/2001/XMLSchema" xmlns:p="http://schemas.microsoft.com/office/2006/metadata/properties" xmlns:ns2="6f8d91f6-f3ca-451a-ba0a-9eaf6b54acae" xmlns:ns3="5b7431fd-ab81-4145-9b72-0220266306d7" targetNamespace="http://schemas.microsoft.com/office/2006/metadata/properties" ma:root="true" ma:fieldsID="bc61dcdbc351f6eaa478bf1413f75d8e" ns2:_="" ns3:_="">
    <xsd:import namespace="6f8d91f6-f3ca-451a-ba0a-9eaf6b54acae"/>
    <xsd:import namespace="5b7431fd-ab81-4145-9b72-0220266306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8d91f6-f3ca-451a-ba0a-9eaf6b54ac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52cece2-2ff4-44b1-b863-d14ef8f3a3a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431fd-ab81-4145-9b72-0220266306d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cb723ac-429c-493b-91a3-3e89903dda18}" ma:internalName="TaxCatchAll" ma:showField="CatchAllData" ma:web="5b7431fd-ab81-4145-9b72-0220266306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3FB90F-2ADA-4707-9749-39FA881371E9}">
  <ds:schemaRefs>
    <ds:schemaRef ds:uri="deee1b52-68b7-4c11-a971-1d76b5c71cf0"/>
    <ds:schemaRef ds:uri="http://schemas.microsoft.com/sharepoint/v3/fields"/>
    <ds:schemaRef ds:uri="http://schemas.microsoft.com/office/2006/metadata/properties"/>
    <ds:schemaRef ds:uri="http://purl.org/dc/elements/1.1/"/>
    <ds:schemaRef ds:uri="a2d98d13-74de-46e0-b2fe-022754aab90b"/>
    <ds:schemaRef ds:uri="http://schemas.microsoft.com/office/2006/documentManagement/types"/>
    <ds:schemaRef ds:uri="http://purl.org/dc/terms/"/>
    <ds:schemaRef ds:uri="0c5cff54-929e-4ada-a3ed-3052b6366523"/>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F5F8AA5-B9CD-4695-A0C2-81EC61107B1D}"/>
</file>

<file path=customXml/itemProps3.xml><?xml version="1.0" encoding="utf-8"?>
<ds:datastoreItem xmlns:ds="http://schemas.openxmlformats.org/officeDocument/2006/customXml" ds:itemID="{08264732-636A-4D1F-85C6-5938C6B323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2466</TotalTime>
  <Words>3298</Words>
  <Application>Microsoft Office PowerPoint</Application>
  <PresentationFormat>Widescreen</PresentationFormat>
  <Paragraphs>329</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MeganoOT-Regular</vt:lpstr>
      <vt:lpstr>Office Theme</vt:lpstr>
      <vt:lpstr>  Green Infrastructure Framework -  Principles and Standards for England   </vt:lpstr>
      <vt:lpstr>PowerPoint Presentation</vt:lpstr>
      <vt:lpstr>Aims </vt:lpstr>
      <vt:lpstr>Green Infrastructure Framework</vt:lpstr>
      <vt:lpstr>Green Infrastructure Principles</vt:lpstr>
      <vt:lpstr>5 Headline Green Infrastructure Standards</vt:lpstr>
      <vt:lpstr>Green Infrastructure Strategy Standard</vt:lpstr>
      <vt:lpstr>Accessible Greenspace Standards</vt:lpstr>
      <vt:lpstr>Urban Nature Recovery Standard</vt:lpstr>
      <vt:lpstr>Urban Greening Factor Standard</vt:lpstr>
      <vt:lpstr>PowerPoint Presentation</vt:lpstr>
      <vt:lpstr>PowerPoint Presentation</vt:lpstr>
      <vt:lpstr>Urban Tree Canopy Cover Standard</vt:lpstr>
      <vt:lpstr>5</vt:lpstr>
      <vt:lpstr>Green Infrastructure Planning and Design Guide</vt:lpstr>
      <vt:lpstr>Process Journeys - guides</vt:lpstr>
      <vt:lpstr>PowerPoint Presentation</vt:lpstr>
      <vt:lpstr>SPARE SLIDES BELOW THIS </vt:lpstr>
      <vt:lpstr>Green Infrastructure Planning and Design Guide</vt:lpstr>
    </vt:vector>
  </TitlesOfParts>
  <Company>Defra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England widescreen PowerPoint template</dc:title>
  <dc:creator>Pearson, Haydn</dc:creator>
  <cp:lastModifiedBy>Jane Houghton</cp:lastModifiedBy>
  <cp:revision>13</cp:revision>
  <dcterms:created xsi:type="dcterms:W3CDTF">2021-01-19T13:54:57Z</dcterms:created>
  <dcterms:modified xsi:type="dcterms:W3CDTF">2023-06-05T13:42:24Z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0x010100D45A2B5C19FF5A44A36D8CB2B23798980300AFDEDA003F28B74CACF18CFC80B061E9</vt:lpwstr>
  </property>
</Properties>
</file>