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  <p:sldMasterId id="2147483687" r:id="rId5"/>
    <p:sldMasterId id="2147483699" r:id="rId6"/>
  </p:sldMasterIdLst>
  <p:notesMasterIdLst>
    <p:notesMasterId r:id="rId20"/>
  </p:notesMasterIdLst>
  <p:handoutMasterIdLst>
    <p:handoutMasterId r:id="rId21"/>
  </p:handoutMasterIdLst>
  <p:sldIdLst>
    <p:sldId id="271" r:id="rId7"/>
    <p:sldId id="277" r:id="rId8"/>
    <p:sldId id="294" r:id="rId9"/>
    <p:sldId id="296" r:id="rId10"/>
    <p:sldId id="278" r:id="rId11"/>
    <p:sldId id="279" r:id="rId12"/>
    <p:sldId id="280" r:id="rId13"/>
    <p:sldId id="300" r:id="rId14"/>
    <p:sldId id="269" r:id="rId15"/>
    <p:sldId id="265" r:id="rId16"/>
    <p:sldId id="304" r:id="rId17"/>
    <p:sldId id="305" r:id="rId18"/>
    <p:sldId id="303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4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BFEC-FADE-430C-9038-2A274D0724A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2D90-0F13-4E99-8EA2-8A807499A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3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C4BF-A22B-4DC4-8E2E-AA926C722DA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0B9E8-B2F0-4DB9-8A51-53EAA95C6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9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B9E8-B2F0-4DB9-8A51-53EAA95C67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0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B9E8-B2F0-4DB9-8A51-53EAA95C67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8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D8AAFC-8514-4917-8D5B-938669B8BB7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8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D8AAFC-8514-4917-8D5B-938669B8BB7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0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16EEBD-0BC9-426A-BCF6-3DDF7EB8267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5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B3E874-E7E1-4B46-8AC5-08EDA7ABEBC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1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B9E8-B2F0-4DB9-8A51-53EAA95C67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B9E8-B2F0-4DB9-8A51-53EAA95C67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0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0C9E3A-E1F3-4E39-894A-084A3120B49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6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D8AAFC-8514-4917-8D5B-938669B8BB7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5B6EA0-9587-4E19-9262-7EB2C1E42B32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26FA37-BAC9-4F3B-A475-1E9BD1CE342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2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0B9E8-B2F0-4DB9-8A51-53EAA95C67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2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4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5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535488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396875" y="6308725"/>
            <a:ext cx="69834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tIns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>
                <a:solidFill>
                  <a:srgbClr val="CCCC00"/>
                </a:solidFill>
                <a:latin typeface="Arial" charset="0"/>
              </a:rPr>
              <a:t>www.gov.uk</a:t>
            </a:r>
            <a:r>
              <a:rPr lang="en-GB" sz="1600" dirty="0">
                <a:solidFill>
                  <a:srgbClr val="CCCC00"/>
                </a:solidFill>
                <a:latin typeface="Arial" charset="0"/>
              </a:rPr>
              <a:t>/natural-</a:t>
            </a:r>
            <a:r>
              <a:rPr lang="en-GB" sz="1600" dirty="0" err="1">
                <a:solidFill>
                  <a:srgbClr val="CCCC00"/>
                </a:solidFill>
                <a:latin typeface="Arial" charset="0"/>
              </a:rPr>
              <a:t>england</a:t>
            </a:r>
            <a:endParaRPr lang="en-GB" sz="1600" dirty="0">
              <a:solidFill>
                <a:srgbClr val="CCCC00"/>
              </a:solidFill>
              <a:latin typeface="Arial" charset="0"/>
            </a:endParaRPr>
          </a:p>
        </p:txBody>
      </p:sp>
      <p:pic>
        <p:nvPicPr>
          <p:cNvPr id="6" name="Picture 6" descr="NatEng_logo_New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19075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7772400" cy="866775"/>
          </a:xfrm>
          <a:prstGeom prst="rect">
            <a:avLst/>
          </a:prstGeom>
        </p:spPr>
        <p:txBody>
          <a:bodyPr tIns="45720"/>
          <a:lstStyle>
            <a:lvl1pPr>
              <a:defRPr sz="3600" b="1">
                <a:solidFill>
                  <a:srgbClr val="7800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6400800" cy="863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7BED-CC0C-4FFB-994E-6263DF12B9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57166"/>
            <a:ext cx="6983412" cy="561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50F5-30F3-4B3D-B308-72C954A5436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3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0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0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54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7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9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39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513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3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4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1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1"/>
            <a:ext cx="601980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04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4" descr="NE_ppt_pl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323850" y="6237288"/>
            <a:ext cx="29511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B3BA00"/>
                </a:solidFill>
                <a:latin typeface="Arial" charset="0"/>
              </a:rPr>
              <a:t>www.naturalengland.org.uk</a:t>
            </a:r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8313" y="2420939"/>
            <a:ext cx="7772400" cy="866775"/>
          </a:xfrm>
        </p:spPr>
        <p:txBody>
          <a:bodyPr tIns="45720"/>
          <a:lstStyle>
            <a:lvl1pPr>
              <a:defRPr sz="3600" b="1">
                <a:solidFill>
                  <a:srgbClr val="7800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6"/>
            <a:ext cx="6400800" cy="863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E83BC-6DC7-42EF-BBF0-2A2BCB3B3B6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3959B-BE4F-4704-8F1A-018BB073777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F79D9-7456-4F8B-BAD9-29647C75E9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8AFE1-ABCC-4BEC-B9F2-B2A9E0A236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333B-558E-4049-89F9-E5BB653F918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0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33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1477A-DCF3-445A-9B60-FDA008873E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3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DFFBD-14A0-4E76-BA3B-3D5B37DD1B7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94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9F74D-689F-4C91-8EDC-B41789EEBD7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31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8FE04-5DE2-44EF-995F-203455CC57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8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85013-0DA2-40AE-9B0E-44E3D0B970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4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6"/>
            <a:ext cx="2057400" cy="5749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6"/>
            <a:ext cx="6019800" cy="5749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B1429-87D4-4F85-8CE4-53A2F5ABFA7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63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4" descr="NE_ppt_pl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323850" y="6237288"/>
            <a:ext cx="29511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B3BA00"/>
                </a:solidFill>
                <a:latin typeface="Arial" charset="0"/>
              </a:rPr>
              <a:t>www.naturalengland.org.uk</a:t>
            </a:r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7772400" cy="866775"/>
          </a:xfrm>
        </p:spPr>
        <p:txBody>
          <a:bodyPr tIns="45720"/>
          <a:lstStyle>
            <a:lvl1pPr>
              <a:defRPr sz="3600" b="1">
                <a:solidFill>
                  <a:srgbClr val="7800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6400800" cy="863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49288-E5AC-4B33-8643-286800DE713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0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94B3E-5C21-46A1-90FF-92D58D60A2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88F25-213F-42A7-AB40-B5BCD74B7D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38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BD7BE-F62B-45E7-BBF3-F200E935B18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98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44B40-625A-4C21-A2CA-4F4B8AECFC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20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3C02F-21E2-487B-8CD5-A13631C8075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3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65E7F-C8AF-433D-AFDB-0BE58DE11F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6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AAC9-A462-473E-BC72-A9E01CD005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3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4DD4E-47E7-4546-99B5-B540088F5F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0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8E23B-DFAD-4C9D-8613-C2AD4708341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57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749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749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E4D7-00D9-4084-96D6-500CC99CC3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67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4" descr="NE_ppt_plu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323850" y="6237288"/>
            <a:ext cx="29511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>
                <a:solidFill>
                  <a:srgbClr val="B3BA00"/>
                </a:solidFill>
                <a:latin typeface="Arial" charset="0"/>
              </a:rPr>
              <a:t>www.naturalengland.org.uk</a:t>
            </a:r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8313" y="2420938"/>
            <a:ext cx="7772400" cy="866775"/>
          </a:xfrm>
        </p:spPr>
        <p:txBody>
          <a:bodyPr tIns="45720"/>
          <a:lstStyle>
            <a:lvl1pPr>
              <a:defRPr sz="3600" b="1">
                <a:solidFill>
                  <a:srgbClr val="7800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6400800" cy="863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49288-E5AC-4B33-8643-286800DE713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78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94B3E-5C21-46A1-90FF-92D58D60A2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61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88F25-213F-42A7-AB40-B5BCD74B7D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6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83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BD7BE-F62B-45E7-BBF3-F200E935B18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75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44B40-625A-4C21-A2CA-4F4B8AECFC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11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3C02F-21E2-487B-8CD5-A13631C8075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28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65E7F-C8AF-433D-AFDB-0BE58DE11F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9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AAC9-A462-473E-BC72-A9E01CD005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8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4DD4E-47E7-4546-99B5-B540088F5F6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6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8E23B-DFAD-4C9D-8613-C2AD4708341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07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749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749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E4D7-00D9-4084-96D6-500CC99CC3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6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5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0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2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AEBA-9E92-40A8-9EC9-724E546B544E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CA55-13C8-4656-AA41-55E23012A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C482C-F584-445D-9CB6-8955F0732FB0}" type="slidenum">
              <a:rPr lang="en-GB" altLang="en-US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26988"/>
            <a:ext cx="9115425" cy="183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NatEng_logo_New-Gree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19075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69834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1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_ppt_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63AEA-B76E-4F24-A597-93AFCA640FC2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69834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11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_ppt_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472C3-78A3-402D-8B44-79FE60299BA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69834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58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_ppt_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472C3-78A3-402D-8B44-79FE60299BA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69834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62"/>
            <a:ext cx="9144000" cy="707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7667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England Coast Path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422108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How we got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Plans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Benefits emerging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91683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Martin Shaw</a:t>
            </a:r>
          </a:p>
          <a:p>
            <a:r>
              <a:rPr lang="en-GB" sz="2000" b="1" dirty="0"/>
              <a:t>Senior Advisor ECP National Team</a:t>
            </a:r>
          </a:p>
        </p:txBody>
      </p:sp>
    </p:spTree>
    <p:extLst>
      <p:ext uri="{BB962C8B-B14F-4D97-AF65-F5344CB8AC3E}">
        <p14:creationId xmlns:p14="http://schemas.microsoft.com/office/powerpoint/2010/main" val="10937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1"/>
            <a:ext cx="10032589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55676" y="735129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While the going can be a little tricky..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21480000">
            <a:off x="2177820" y="3959497"/>
            <a:ext cx="5676946" cy="2011242"/>
          </a:xfrm>
          <a:prstGeom prst="rect">
            <a:avLst/>
          </a:prstGeom>
          <a:solidFill>
            <a:srgbClr val="AC8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1,098 miles (31 stretches) have been submitted to government;</a:t>
            </a:r>
          </a:p>
          <a:p>
            <a:pPr algn="ctr"/>
            <a:r>
              <a:rPr lang="en-GB" sz="2400" b="1" dirty="0"/>
              <a:t>488 miles (16 stretches) have been approved;</a:t>
            </a:r>
          </a:p>
          <a:p>
            <a:pPr algn="ctr"/>
            <a:r>
              <a:rPr lang="en-GB" sz="2400" b="1" dirty="0"/>
              <a:t>358 miles (10 stretches) completed </a:t>
            </a:r>
          </a:p>
        </p:txBody>
      </p:sp>
    </p:spTree>
    <p:extLst>
      <p:ext uri="{BB962C8B-B14F-4D97-AF65-F5344CB8AC3E}">
        <p14:creationId xmlns:p14="http://schemas.microsoft.com/office/powerpoint/2010/main" val="8888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6983412" cy="922338"/>
          </a:xfrm>
        </p:spPr>
        <p:txBody>
          <a:bodyPr/>
          <a:lstStyle/>
          <a:p>
            <a:r>
              <a:rPr lang="en-GB" altLang="en-US" sz="2800" dirty="0"/>
              <a:t>What are the Benefits?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897438"/>
          </a:xfrm>
        </p:spPr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To date we have used data generated from </a:t>
            </a:r>
          </a:p>
          <a:p>
            <a:r>
              <a:rPr lang="en-GB" altLang="en-US" dirty="0"/>
              <a:t>MENE</a:t>
            </a:r>
          </a:p>
          <a:p>
            <a:r>
              <a:rPr lang="en-GB" altLang="en-US" dirty="0"/>
              <a:t>Welsh Coast Path</a:t>
            </a:r>
          </a:p>
          <a:p>
            <a:r>
              <a:rPr lang="en-GB" altLang="en-US" dirty="0"/>
              <a:t>South West Cost Path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During 2017/18 we carried out the first baseline study of a National Trail</a:t>
            </a:r>
          </a:p>
          <a:p>
            <a:r>
              <a:rPr lang="en-GB" altLang="en-US" dirty="0"/>
              <a:t>Visitor survey (&gt;2000 @ 32 locations)</a:t>
            </a:r>
          </a:p>
          <a:p>
            <a:r>
              <a:rPr lang="en-GB" altLang="en-US" dirty="0"/>
              <a:t>Automatic people counters</a:t>
            </a:r>
          </a:p>
          <a:p>
            <a:r>
              <a:rPr lang="en-GB" altLang="en-US" dirty="0"/>
              <a:t>Secondary data sources (MENE, day visitor survey </a:t>
            </a:r>
            <a:r>
              <a:rPr lang="en-GB" altLang="en-US" dirty="0" err="1"/>
              <a:t>etc</a:t>
            </a:r>
            <a:r>
              <a:rPr lang="en-GB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87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6983412" cy="922338"/>
          </a:xfrm>
        </p:spPr>
        <p:txBody>
          <a:bodyPr/>
          <a:lstStyle/>
          <a:p>
            <a:r>
              <a:rPr lang="en-GB" altLang="en-US" sz="2800" dirty="0"/>
              <a:t>What are the Benefits?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897438"/>
          </a:xfrm>
        </p:spPr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Characteristics of people and their visits, to English coastal paths, in 2017: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29 million leisure walking trips</a:t>
            </a:r>
          </a:p>
          <a:p>
            <a:r>
              <a:rPr lang="en-GB" altLang="en-US" dirty="0"/>
              <a:t>An additional £335 M spent in communities within 10 miles of path</a:t>
            </a:r>
          </a:p>
          <a:p>
            <a:r>
              <a:rPr lang="en-GB" altLang="en-US" dirty="0"/>
              <a:t>£83 – the value to a person going for a walk on an English coastal path (£2.4 billion nationally)</a:t>
            </a:r>
          </a:p>
          <a:p>
            <a:r>
              <a:rPr lang="en-GB" altLang="en-US" dirty="0"/>
              <a:t>11 fewer deaths (valued at £17m)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We need to repeat the study after the path is complete to assess the impact of ECP on delivering economic, health and social benefits</a:t>
            </a:r>
          </a:p>
        </p:txBody>
      </p:sp>
    </p:spTree>
    <p:extLst>
      <p:ext uri="{BB962C8B-B14F-4D97-AF65-F5344CB8AC3E}">
        <p14:creationId xmlns:p14="http://schemas.microsoft.com/office/powerpoint/2010/main" val="123596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90088" cy="6872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6983412" cy="935038"/>
          </a:xfrm>
        </p:spPr>
        <p:txBody>
          <a:bodyPr/>
          <a:lstStyle/>
          <a:p>
            <a:pPr>
              <a:defRPr/>
            </a:pP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2913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6594475" cy="561975"/>
          </a:xfrm>
        </p:spPr>
        <p:txBody>
          <a:bodyPr/>
          <a:lstStyle/>
          <a:p>
            <a:r>
              <a:rPr lang="en-GB" altLang="en-US" sz="2800"/>
              <a:t>So what is the England Coast Path?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351837" cy="4667250"/>
          </a:xfrm>
        </p:spPr>
        <p:txBody>
          <a:bodyPr/>
          <a:lstStyle/>
          <a:p>
            <a:pPr>
              <a:spcBef>
                <a:spcPts val="800"/>
              </a:spcBef>
              <a:defRPr/>
            </a:pPr>
            <a:r>
              <a:rPr lang="en-GB" sz="2200" dirty="0"/>
              <a:t>The </a:t>
            </a:r>
            <a:r>
              <a:rPr lang="en-GB" sz="2200" b="1" dirty="0"/>
              <a:t>Marine and Coastal Access Act 2009, </a:t>
            </a:r>
            <a:r>
              <a:rPr lang="en-GB" sz="2200" dirty="0"/>
              <a:t>(Part 9) establishes the </a:t>
            </a:r>
            <a:r>
              <a:rPr lang="en-GB" sz="2200" i="1" dirty="0"/>
              <a:t>coastal access duty</a:t>
            </a:r>
            <a:r>
              <a:rPr lang="en-GB" sz="2200" dirty="0"/>
              <a:t> - </a:t>
            </a:r>
            <a:r>
              <a:rPr lang="en-GB" sz="2200"/>
              <a:t>to create a </a:t>
            </a:r>
            <a:r>
              <a:rPr lang="en-GB" sz="2200" b="1" dirty="0"/>
              <a:t>long-distance walking route </a:t>
            </a:r>
            <a:r>
              <a:rPr lang="en-GB" sz="2200" dirty="0"/>
              <a:t>around the English coast, and to identify land beside it, the </a:t>
            </a:r>
            <a:r>
              <a:rPr lang="en-GB" sz="2200" b="1" dirty="0"/>
              <a:t>coastal margin</a:t>
            </a:r>
            <a:r>
              <a:rPr lang="en-GB" sz="2200" dirty="0"/>
              <a:t>, which should be accessible to the public on foot.</a:t>
            </a:r>
          </a:p>
          <a:p>
            <a:pPr>
              <a:spcBef>
                <a:spcPts val="800"/>
              </a:spcBef>
              <a:defRPr/>
            </a:pPr>
            <a:r>
              <a:rPr lang="en-GB" sz="2200" dirty="0"/>
              <a:t>In discharging this duty we follow statutory guidance – the </a:t>
            </a:r>
            <a:r>
              <a:rPr lang="en-GB" sz="2200" b="1" dirty="0"/>
              <a:t>Coastal Access Scheme</a:t>
            </a:r>
            <a:r>
              <a:rPr lang="en-GB" sz="2200" dirty="0"/>
              <a:t>.</a:t>
            </a:r>
          </a:p>
          <a:p>
            <a:pPr>
              <a:defRPr/>
            </a:pPr>
            <a:r>
              <a:rPr lang="en-GB" sz="2200" dirty="0"/>
              <a:t>This sets out an approach, which includes a statutory objections process, ensures that a balance is struck between the interests of those who own the land and the public in having new access rights over the land.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200" dirty="0"/>
              <a:t>It also enables us to respond to </a:t>
            </a:r>
            <a:r>
              <a:rPr lang="en-GB" sz="2200" b="1" dirty="0"/>
              <a:t>coastal change </a:t>
            </a:r>
            <a:r>
              <a:rPr lang="en-GB" sz="2200" dirty="0"/>
              <a:t>(‘</a:t>
            </a:r>
            <a:r>
              <a:rPr lang="en-GB" sz="2200" i="1" dirty="0"/>
              <a:t>roll back’) </a:t>
            </a:r>
            <a:r>
              <a:rPr lang="en-GB" sz="2200" dirty="0"/>
              <a:t>and ensures protection of the </a:t>
            </a:r>
            <a:r>
              <a:rPr lang="en-GB" sz="2200" b="1" dirty="0"/>
              <a:t>natural environment.</a:t>
            </a:r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791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7788" y="-15875"/>
            <a:ext cx="9299576" cy="6953250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50825" y="3429000"/>
            <a:ext cx="8642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2400" b="1" i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I’m pleased to announce today that the government will be putting the funding in place to ensure the path is completed by 2020</a:t>
            </a:r>
            <a:r>
              <a:rPr lang="en-GB" altLang="en-US" sz="24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.”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DPM 3</a:t>
            </a:r>
            <a:r>
              <a:rPr lang="en-GB" altLang="en-US" sz="2400" b="1" baseline="300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rd</a:t>
            </a:r>
            <a:r>
              <a:rPr lang="en-GB" altLang="en-US" sz="24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September 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4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00" y="2205038"/>
            <a:ext cx="4029075" cy="3240087"/>
          </a:xfrm>
        </p:spPr>
        <p:txBody>
          <a:bodyPr/>
          <a:lstStyle/>
          <a:p>
            <a:pPr algn="ctr">
              <a:defRPr/>
            </a:pPr>
            <a:r>
              <a:rPr lang="en-GB" sz="2200" dirty="0">
                <a:solidFill>
                  <a:srgbClr val="780046"/>
                </a:solidFill>
                <a:latin typeface="+mn-lt"/>
                <a:ea typeface="+mn-ea"/>
                <a:cs typeface="+mn-cs"/>
              </a:rPr>
              <a:t>We are all working to a detailed Programme Plan signed off by Defra and Cabinet Office which sets out the delivery of some 66 stretches over five years to meet the 2020 target. </a:t>
            </a:r>
            <a:br>
              <a:rPr lang="en-GB" sz="2200" dirty="0">
                <a:solidFill>
                  <a:srgbClr val="780046"/>
                </a:solidFill>
                <a:latin typeface="+mn-lt"/>
                <a:ea typeface="+mn-ea"/>
                <a:cs typeface="+mn-cs"/>
              </a:rPr>
            </a:br>
            <a:br>
              <a:rPr lang="en-GB" sz="2200" dirty="0">
                <a:solidFill>
                  <a:srgbClr val="780046"/>
                </a:solidFill>
                <a:latin typeface="+mn-lt"/>
                <a:ea typeface="+mn-ea"/>
                <a:cs typeface="+mn-cs"/>
              </a:rPr>
            </a:br>
            <a:endParaRPr lang="en-GB" sz="2200" dirty="0">
              <a:solidFill>
                <a:srgbClr val="78004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66711"/>
              </p:ext>
            </p:extLst>
          </p:nvPr>
        </p:nvGraphicFramePr>
        <p:xfrm>
          <a:off x="0" y="0"/>
          <a:ext cx="4680520" cy="662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4541466" imgH="6408304" progId="AcroExch.Document.11">
                  <p:embed/>
                </p:oleObj>
              </mc:Choice>
              <mc:Fallback>
                <p:oleObj name="Acrobat Document" r:id="rId4" imgW="4541466" imgH="640830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80520" cy="662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90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4838" y="2058988"/>
            <a:ext cx="784860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6983412" cy="561975"/>
          </a:xfrm>
        </p:spPr>
        <p:txBody>
          <a:bodyPr/>
          <a:lstStyle/>
          <a:p>
            <a:r>
              <a:rPr lang="en-GB" altLang="en-US" sz="2800"/>
              <a:t>The nature of the coastal access rights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2988" y="4364038"/>
            <a:ext cx="3357562" cy="2071687"/>
          </a:xfrm>
          <a:prstGeom prst="rect">
            <a:avLst/>
          </a:prstGeom>
          <a:solidFill>
            <a:srgbClr val="E1E399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4138" y="2212975"/>
            <a:ext cx="6858000" cy="2000250"/>
          </a:xfrm>
          <a:prstGeom prst="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4138" y="4356100"/>
            <a:ext cx="3286125" cy="207168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 rot="16200000">
            <a:off x="2091531" y="2885282"/>
            <a:ext cx="5373687" cy="257175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4211638" y="31416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Trail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5502275" y="4579938"/>
            <a:ext cx="2571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Land landward of the trail </a:t>
            </a:r>
            <a:r>
              <a:rPr lang="en-GB" altLang="en-US"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GB" altLang="en-US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discretionary</a:t>
            </a:r>
            <a:r>
              <a:rPr lang="en-GB" altLang="en-US"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1252538" y="4435475"/>
            <a:ext cx="27876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Land seaward of the trail </a:t>
            </a:r>
            <a:r>
              <a:rPr lang="en-GB" altLang="en-US"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GB" altLang="en-US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unless ‘excepted’ land e.g. Buildings and their curtilage</a:t>
            </a:r>
            <a:r>
              <a:rPr lang="en-GB" altLang="en-US"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1425575" y="2427288"/>
            <a:ext cx="257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Certain coastal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land types</a:t>
            </a:r>
          </a:p>
        </p:txBody>
      </p:sp>
      <p:sp>
        <p:nvSpPr>
          <p:cNvPr id="9228" name="TextBox 16"/>
          <p:cNvSpPr txBox="1">
            <a:spLocks noChangeArrowheads="1"/>
          </p:cNvSpPr>
          <p:nvPr/>
        </p:nvSpPr>
        <p:spPr bwMode="auto">
          <a:xfrm>
            <a:off x="5854700" y="2284413"/>
            <a:ext cx="2214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i.e. foreshore, beach, dune, flat, cliff, bank and barriers 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 rot="-5400000">
            <a:off x="-934243" y="4183856"/>
            <a:ext cx="3697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0046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Coastal Margin</a:t>
            </a:r>
          </a:p>
        </p:txBody>
      </p:sp>
    </p:spTree>
    <p:extLst>
      <p:ext uri="{BB962C8B-B14F-4D97-AF65-F5344CB8AC3E}">
        <p14:creationId xmlns:p14="http://schemas.microsoft.com/office/powerpoint/2010/main" val="330027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6983412" cy="922338"/>
          </a:xfrm>
        </p:spPr>
        <p:txBody>
          <a:bodyPr/>
          <a:lstStyle/>
          <a:p>
            <a:r>
              <a:rPr lang="en-GB" altLang="en-US" sz="2800"/>
              <a:t>The nature of the coastal access rights - </a:t>
            </a:r>
            <a:br>
              <a:rPr lang="en-GB" altLang="en-US" sz="2800"/>
            </a:br>
            <a:r>
              <a:rPr lang="en-GB" altLang="en-US" sz="2800"/>
              <a:t>excepted land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89743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/>
              <a:t>Excepted in full</a:t>
            </a:r>
          </a:p>
          <a:p>
            <a:r>
              <a:rPr lang="en-GB" altLang="en-US"/>
              <a:t>buildings, their curtilage, parks and gardens: </a:t>
            </a:r>
          </a:p>
          <a:p>
            <a:r>
              <a:rPr lang="en-GB" altLang="en-US"/>
              <a:t>land used for the purposes of a railway, racecourse or aerodrome; </a:t>
            </a:r>
          </a:p>
          <a:p>
            <a:r>
              <a:rPr lang="en-GB" altLang="en-US"/>
              <a:t>land used for statutory undertaking, although not flood defences; </a:t>
            </a:r>
          </a:p>
          <a:p>
            <a:r>
              <a:rPr lang="en-GB" altLang="en-US"/>
              <a:t>school playing field or associated land; </a:t>
            </a:r>
          </a:p>
          <a:p>
            <a:r>
              <a:rPr lang="en-GB" altLang="en-US"/>
              <a:t>land in use for mineral extraction; </a:t>
            </a:r>
          </a:p>
          <a:p>
            <a:r>
              <a:rPr lang="en-GB" altLang="en-US"/>
              <a:t>MOD land subject to byelaw; and </a:t>
            </a:r>
          </a:p>
          <a:p>
            <a:r>
              <a:rPr lang="en-GB" altLang="en-US"/>
              <a:t>land which is, or forms part of, a highway. </a:t>
            </a:r>
          </a:p>
          <a:p>
            <a:pPr>
              <a:buFontTx/>
              <a:buNone/>
            </a:pPr>
            <a:endParaRPr lang="en-GB" altLang="en-US"/>
          </a:p>
          <a:p>
            <a:pPr>
              <a:buFontTx/>
              <a:buNone/>
            </a:pPr>
            <a:r>
              <a:rPr lang="en-GB" altLang="en-US"/>
              <a:t>Excepted, but legislation allows for a route (only) to be proposed:</a:t>
            </a:r>
          </a:p>
          <a:p>
            <a:r>
              <a:rPr lang="en-GB" altLang="en-US"/>
              <a:t>arable land;</a:t>
            </a:r>
          </a:p>
          <a:p>
            <a:r>
              <a:rPr lang="en-GB" altLang="en-US"/>
              <a:t>golf course;</a:t>
            </a:r>
          </a:p>
          <a:p>
            <a:r>
              <a:rPr lang="en-GB" altLang="en-US"/>
              <a:t>a regulated caravan or camping site; and</a:t>
            </a:r>
          </a:p>
          <a:p>
            <a:r>
              <a:rPr lang="en-GB" altLang="en-US"/>
              <a:t>burial grounds.</a:t>
            </a:r>
          </a:p>
        </p:txBody>
      </p:sp>
    </p:spTree>
    <p:extLst>
      <p:ext uri="{BB962C8B-B14F-4D97-AF65-F5344CB8AC3E}">
        <p14:creationId xmlns:p14="http://schemas.microsoft.com/office/powerpoint/2010/main" val="195724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en-GB" altLang="en-US" sz="2800"/>
              <a:t>The nature of the coastal access rights -</a:t>
            </a:r>
            <a:br>
              <a:rPr lang="en-GB" altLang="en-US" sz="2800"/>
            </a:br>
            <a:r>
              <a:rPr lang="en-GB" altLang="en-US" sz="2800"/>
              <a:t>balancing public &amp; private interests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GB" altLang="en-US"/>
              <a:t>Public interest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435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Proximity of the trail to the sea </a:t>
            </a:r>
          </a:p>
          <a:p>
            <a:r>
              <a:rPr lang="en-GB" altLang="en-US"/>
              <a:t>Views of the sea from the trail</a:t>
            </a:r>
          </a:p>
          <a:p>
            <a:r>
              <a:rPr lang="en-GB" altLang="en-US"/>
              <a:t>Safety and convenience </a:t>
            </a:r>
          </a:p>
          <a:p>
            <a:r>
              <a:rPr lang="en-GB" altLang="en-US"/>
              <a:t>Continuity of the trail</a:t>
            </a:r>
          </a:p>
          <a:p>
            <a:endParaRPr lang="en-GB" altLang="en-US"/>
          </a:p>
        </p:txBody>
      </p:sp>
      <p:sp>
        <p:nvSpPr>
          <p:cNvPr id="112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GB" altLang="en-US"/>
              <a:t>Private interest</a:t>
            </a:r>
          </a:p>
        </p:txBody>
      </p:sp>
      <p:sp>
        <p:nvSpPr>
          <p:cNvPr id="11270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743325" cy="3054350"/>
          </a:xfr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/>
              <a:t>Operational needs</a:t>
            </a:r>
          </a:p>
          <a:p>
            <a:pPr>
              <a:lnSpc>
                <a:spcPct val="150000"/>
              </a:lnSpc>
            </a:pPr>
            <a:r>
              <a:rPr lang="en-GB" altLang="en-US"/>
              <a:t>Income</a:t>
            </a:r>
          </a:p>
          <a:p>
            <a:pPr>
              <a:lnSpc>
                <a:spcPct val="150000"/>
              </a:lnSpc>
            </a:pPr>
            <a:r>
              <a:rPr lang="en-GB" altLang="en-US"/>
              <a:t>Privacy</a:t>
            </a:r>
          </a:p>
          <a:p>
            <a:pPr>
              <a:lnSpc>
                <a:spcPct val="150000"/>
              </a:lnSpc>
            </a:pPr>
            <a:r>
              <a:rPr lang="en-GB" altLang="en-US"/>
              <a:t>Changes of use</a:t>
            </a:r>
          </a:p>
          <a:p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8313" y="5373688"/>
            <a:ext cx="7920037" cy="120015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80046"/>
                </a:solidFill>
                <a:cs typeface="Arial" panose="020B0604020202020204" pitchFamily="34" charset="0"/>
              </a:rPr>
              <a:t>   Enjoyment and protection of the natural environment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780046"/>
                </a:solidFill>
                <a:cs typeface="Arial" panose="020B0604020202020204" pitchFamily="34" charset="0"/>
              </a:rPr>
              <a:t>   Responsiveness to coastal change – ‘</a:t>
            </a:r>
            <a:r>
              <a:rPr lang="en-GB" sz="2400" i="1" dirty="0">
                <a:solidFill>
                  <a:srgbClr val="780046"/>
                </a:solidFill>
                <a:cs typeface="Arial" panose="020B0604020202020204" pitchFamily="34" charset="0"/>
              </a:rPr>
              <a:t>roll back</a:t>
            </a:r>
            <a:r>
              <a:rPr lang="en-GB" sz="2400" dirty="0">
                <a:solidFill>
                  <a:srgbClr val="780046"/>
                </a:solidFill>
                <a:cs typeface="Arial" panose="020B0604020202020204" pitchFamily="34" charset="0"/>
              </a:rPr>
              <a:t>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  <a:latin typeface="Verdan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5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7463"/>
            <a:ext cx="1029652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6983412" cy="720725"/>
          </a:xfrm>
        </p:spPr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5 stages of delivery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640763" cy="5229225"/>
          </a:xfrm>
        </p:spPr>
        <p:txBody>
          <a:bodyPr/>
          <a:lstStyle/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</a:p>
          <a:p>
            <a:pPr lvl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Sensitivities, extent of existing access, Key locations</a:t>
            </a:r>
          </a:p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</a:p>
          <a:p>
            <a:pPr lvl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with owners, Meetings, ‘Walk the course’</a:t>
            </a:r>
          </a:p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</a:t>
            </a:r>
          </a:p>
          <a:p>
            <a:pPr lvl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 our report, </a:t>
            </a:r>
          </a:p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</a:p>
          <a:p>
            <a:pPr lvl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 any objections, SoS  approves in the light of any objections</a:t>
            </a:r>
          </a:p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</a:p>
          <a:p>
            <a:pPr lvl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Establishment and launch.</a:t>
            </a:r>
          </a:p>
          <a:p>
            <a:pPr marL="0" indent="0">
              <a:buFontTx/>
              <a:buNone/>
              <a:defRPr/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55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"/>
            <a:ext cx="9144000" cy="684082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027">
            <a:off x="1152167" y="797158"/>
            <a:ext cx="3676256" cy="5185829"/>
          </a:xfrm>
          <a:prstGeom prst="rect">
            <a:avLst/>
          </a:prstGeom>
          <a:noFill/>
          <a:ln>
            <a:noFill/>
          </a:ln>
          <a:effectLst>
            <a:outerShdw blurRad="50800" dist="76200" algn="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266">
            <a:off x="2214422" y="715080"/>
            <a:ext cx="3823720" cy="526959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90752">
            <a:off x="4137934" y="687612"/>
            <a:ext cx="3580234" cy="5361506"/>
          </a:xfrm>
          <a:prstGeom prst="rect">
            <a:avLst/>
          </a:prstGeom>
          <a:noFill/>
          <a:ln>
            <a:noFill/>
          </a:ln>
          <a:effectLst>
            <a:outerShdw blurRad="50800" dist="76200" algn="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214117">
            <a:off x="4727954" y="2229321"/>
            <a:ext cx="2445894" cy="270843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“One of the most ambitious ways we are opening up the natural world is through the England Coast Path. 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Defra 25yr Plan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14117">
            <a:off x="4705034" y="2259895"/>
            <a:ext cx="2446034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All 66 stretches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in hand (and some completed)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2,706 miles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That’s all of the English coast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214117">
            <a:off x="4768351" y="2246749"/>
            <a:ext cx="2440568" cy="276998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To date that’s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858 report maps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	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5,738 route sections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MS PGothic" pitchFamily="34" charset="-128"/>
              </a:rPr>
              <a:t>69,028 titles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93" y="33891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Making it happen</a:t>
            </a:r>
          </a:p>
        </p:txBody>
      </p:sp>
    </p:spTree>
    <p:extLst>
      <p:ext uri="{BB962C8B-B14F-4D97-AF65-F5344CB8AC3E}">
        <p14:creationId xmlns:p14="http://schemas.microsoft.com/office/powerpoint/2010/main" val="686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On-screen Show (4:3)</PresentationFormat>
  <Paragraphs>120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Verdana</vt:lpstr>
      <vt:lpstr>Office Theme</vt:lpstr>
      <vt:lpstr>Custom Design</vt:lpstr>
      <vt:lpstr>2_Custom Design</vt:lpstr>
      <vt:lpstr>1_Custom Design</vt:lpstr>
      <vt:lpstr>3_Custom Design</vt:lpstr>
      <vt:lpstr>4_Custom Design</vt:lpstr>
      <vt:lpstr>Acrobat Document</vt:lpstr>
      <vt:lpstr>PowerPoint Presentation</vt:lpstr>
      <vt:lpstr>So what is the England Coast Path?</vt:lpstr>
      <vt:lpstr>PowerPoint Presentation</vt:lpstr>
      <vt:lpstr>We are all working to a detailed Programme Plan signed off by Defra and Cabinet Office which sets out the delivery of some 66 stretches over five years to meet the 2020 target.   </vt:lpstr>
      <vt:lpstr>The nature of the coastal access rights</vt:lpstr>
      <vt:lpstr>The nature of the coastal access rights -  excepted land</vt:lpstr>
      <vt:lpstr>The nature of the coastal access rights - balancing public &amp; private interests</vt:lpstr>
      <vt:lpstr>The 5 stages of delivery</vt:lpstr>
      <vt:lpstr>PowerPoint Presentation</vt:lpstr>
      <vt:lpstr>PowerPoint Presentation</vt:lpstr>
      <vt:lpstr>What are the Benefits?</vt:lpstr>
      <vt:lpstr>What are the Benefits?</vt:lpstr>
      <vt:lpstr>Questions?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m281067</dc:creator>
  <cp:lastModifiedBy>Anita Prosser</cp:lastModifiedBy>
  <cp:revision>65</cp:revision>
  <cp:lastPrinted>2018-07-24T10:25:05Z</cp:lastPrinted>
  <dcterms:created xsi:type="dcterms:W3CDTF">2015-09-09T07:12:09Z</dcterms:created>
  <dcterms:modified xsi:type="dcterms:W3CDTF">2018-08-06T14:08:22Z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