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88" r:id="rId4"/>
  </p:sldMasterIdLst>
  <p:notesMasterIdLst>
    <p:notesMasterId r:id="rId19"/>
  </p:notesMasterIdLst>
  <p:sldIdLst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7FF59-D206-42A6-9719-5C0CA5B1B45A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8CBF-39F9-4640-A2ED-45E781390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4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Niall Benson 5 September 2005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52F7ED-1A36-42BD-A1F3-F05346B862B4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12775"/>
            <a:ext cx="4968875" cy="37274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1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6FFC-193D-4411-AFE2-516E2331C15F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8E7A-6AAB-48FE-ACE9-9041D51A00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309544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0E94-5B58-4870-8C84-C302FE6EDB09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3C5B-6FB9-4B6E-BFC7-49FB7E6265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46908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16AD-B74C-4771-AE5A-9B7AC8A20094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09A0-A77F-481D-86CF-4F2EF3B888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56354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6A36-C4D3-42A1-A7B3-9966C239555E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C43B-AF92-4E50-9F1F-4AA6079593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119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14A1-4AF3-45B6-B1AD-EF9798E5CF14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91A8-157D-4CC7-9A07-D1D70817B9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60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8B69-DF7D-40E4-B8AF-6A16D55C3CD4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3140A-30FC-4C7F-A1D0-AB1473EE78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74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0C98-1E73-491C-AE2D-03052225DBCF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12CE-BAA0-468F-8C9B-333E322D19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78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21D9-4466-489B-876C-C29DEA28CB32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22E0-CFA0-4276-AB56-4A335E78EA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09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C5EC-98D2-4840-AC29-B32289990CE9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3B12-41F4-4F29-8CC4-665002A167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33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A4B1-E905-458C-8CEC-1B20988F5EB7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13CD-1062-4692-9CB7-61195D64B8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341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C5E8-76BC-49A2-BD63-84A11B5DBC0E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0102-496C-4717-9B97-8AC0F2FBFC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6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0AD8-0B50-4333-A880-DB83E9BB0BE5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2400-8970-4310-B5EF-D86FBA351C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3547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4C43-25C4-423D-9A7A-3498B1B26A7B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755C-7579-4BED-B614-FBD6F36CA5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476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CC52-5DB3-4EF8-96EF-23FF4A444CE0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C604-AAC1-42D0-BD09-9B37D11BF5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494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8870-BC14-4075-8B22-3031F6150843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2EF3-EFA0-45CC-A876-D565A93F63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1595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09077E2-891F-4A0F-97AC-3245ACCA6C7F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587C372-BC59-4E75-9357-10E0B835E2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43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EAC8B7-03FA-4781-AEFA-1D35C524F8C8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5F1781-8B6F-4124-8BDA-552B2B1508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16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318E69-3652-4DAD-8DA9-D559EA367085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91320A-F945-4634-BA43-E655B86985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1178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2CECAE-1091-4F94-B129-9C2CCA0EB28F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555D0E-16CB-4418-AAB1-E47D6AC9F7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204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D7C9D8-D491-4BC3-ADC2-7934FB86634C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6D7512-7D50-4D30-BC4F-FACF6AB8AC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608C17-9BEF-4880-AA79-23F75986FBD3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151327-CDD0-452A-AB14-6F009CF642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2167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E9A8A3-4704-4248-8C50-68D0E96A3EE1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62CF67-E2AD-4C2A-8C19-0CF82AFE01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93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4F69-6BF1-4731-9334-C7F7E76F684C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9252-FDB1-4E48-ABD0-894EAAFF43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74079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A3EC57-35CA-48AE-8ABE-678FD4F514AC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9C302A-914D-4A2F-B30C-B00C6E43B2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5565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02C046-E813-4E22-B149-08A8C3496E7A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76F481-B625-45D2-81AF-B6002D97A4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5710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F7FD37-3852-4C94-98F2-0B4B957460A2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0EE811-5795-4224-806D-550531EB26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35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E02E9D-A83D-45B5-AFBF-A3C6B6F1305A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85898F-3D9A-465D-B4F1-DF95881EFE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847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B0E133-8294-4285-B7CC-D0D9120142EA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903E15-F9A6-4827-BE87-35D9B8C3BA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494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4A59-7CA6-4CAC-95F0-73DAD48DD59E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919C-A1C1-4EB2-AA0D-1AE5799362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62783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D4DA-D565-423B-A93A-E02AC4986841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BBD3-4A8E-43DE-99F4-C0FE9E4229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8003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5B77-8892-4897-A48B-2F9811B6121A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73DE-3354-4166-A0F4-F97DE8F078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34146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F2B1-0B91-453B-BD9E-37D5B82A0FA9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6252-30A1-49C8-A2DB-E27C1C26C0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78164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F5232-264F-43EE-98D0-58F1D4711E64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7261-8D31-440D-9132-F753D55747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601513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7EB-5A29-4FED-8B4E-929A768DCA3B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9137-8879-437C-B06D-6A101DA276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57902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05FA70F-B307-4C4E-A87E-6C7EDED58721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5DF990-37BC-4709-A9D0-C8E755A302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31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0AF2B81-8BCA-4028-B3F8-9010BB7FFFA8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851372-26E8-4A8D-B1A9-96970139E8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81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C9B76D0-9057-4588-BE1D-798E66534DE9}" type="datetimeFigureOut">
              <a:rPr lang="en-US"/>
              <a:pPr>
                <a:defRPr/>
              </a:pPr>
              <a:t>8/6/2018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39EA59-1A2A-458A-9E7C-6281947C86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29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EEF6779-450F-4F4A-B839-E2C83D4BACBD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94DA75-4E72-4385-BEAB-B9112200D0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8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hamheritagecoas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Niall.benson@durham.gov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36815" y="2160986"/>
            <a:ext cx="7743825" cy="450694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4725" b="1" dirty="0">
                <a:solidFill>
                  <a:schemeClr val="accent1">
                    <a:lumMod val="50000"/>
                  </a:schemeClr>
                </a:solidFill>
              </a:rPr>
              <a:t>The Durham Coast Story</a:t>
            </a:r>
          </a:p>
          <a:p>
            <a:endParaRPr lang="en-GB" sz="255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95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4725" b="1" dirty="0">
                <a:solidFill>
                  <a:schemeClr val="accent1">
                    <a:lumMod val="50000"/>
                  </a:schemeClr>
                </a:solidFill>
              </a:rPr>
              <a:t>Outdoor Recreation Network </a:t>
            </a:r>
          </a:p>
          <a:p>
            <a:r>
              <a:rPr lang="en-GB" sz="4725" b="1" dirty="0">
                <a:solidFill>
                  <a:schemeClr val="accent1">
                    <a:lumMod val="50000"/>
                  </a:schemeClr>
                </a:solidFill>
              </a:rPr>
              <a:t>Workshop 31</a:t>
            </a:r>
            <a:r>
              <a:rPr lang="en-GB" sz="4725" b="1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GB" sz="4725" b="1" dirty="0">
                <a:solidFill>
                  <a:schemeClr val="accent1">
                    <a:lumMod val="50000"/>
                  </a:schemeClr>
                </a:solidFill>
              </a:rPr>
              <a:t> July 2018</a:t>
            </a:r>
            <a:endParaRPr lang="en-GB" sz="3825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95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2475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  <a:p>
            <a:pPr algn="l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Niall Benson                                                  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www.durhamheritagecoast.org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Heritage Coast Officer                                </a:t>
            </a:r>
          </a:p>
          <a:p>
            <a:pPr algn="l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				         @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DurhamCoast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l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en-GB" sz="2775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en-GB" sz="2775" dirty="0">
              <a:solidFill>
                <a:srgbClr val="FFFF66"/>
              </a:solidFill>
            </a:endParaRPr>
          </a:p>
        </p:txBody>
      </p:sp>
      <p:pic>
        <p:nvPicPr>
          <p:cNvPr id="14339" name="Picture 4" descr="HC partnership cmy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6" y="461612"/>
            <a:ext cx="4609052" cy="11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0" y="5596525"/>
            <a:ext cx="9144000" cy="28575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8829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00FF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Heritage Lottery Fund Landscape Partnerships Funding Programme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71550" y="1557338"/>
            <a:ext cx="74168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Partnership of organisations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 a scheme of projects £100,000 to £3,000,000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enhance natural, built and cultural heritage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Working at landscape scale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the benefit of heritage and the communities it shapes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6263" y="5084763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Can also be applied to seascapes…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43200" y="1600200"/>
            <a:ext cx="3886200" cy="457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8888" y="2286000"/>
            <a:ext cx="6842125" cy="457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3048000"/>
            <a:ext cx="6019800" cy="457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3810000"/>
            <a:ext cx="3886200" cy="38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4495800"/>
            <a:ext cx="7391400" cy="457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3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38813"/>
            <a:ext cx="4826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FF"/>
          </a:solidFill>
        </p:spPr>
        <p:txBody>
          <a:bodyPr/>
          <a:lstStyle/>
          <a:p>
            <a:r>
              <a:rPr lang="en-GB" altLang="en-US" b="1">
                <a:solidFill>
                  <a:schemeClr val="bg1"/>
                </a:solidFill>
              </a:rPr>
              <a:t>Our Timescales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35975" cy="472440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4000" dirty="0">
                <a:solidFill>
                  <a:srgbClr val="384345"/>
                </a:solidFill>
              </a:rPr>
              <a:t>Stage 1 bid – May 2017</a:t>
            </a:r>
            <a:br>
              <a:rPr lang="en-GB" sz="4000" dirty="0">
                <a:solidFill>
                  <a:srgbClr val="384345"/>
                </a:solidFill>
              </a:rPr>
            </a:br>
            <a:r>
              <a:rPr lang="en-GB" sz="4000" dirty="0">
                <a:solidFill>
                  <a:srgbClr val="384345"/>
                </a:solidFill>
              </a:rPr>
              <a:t>    </a:t>
            </a:r>
            <a:r>
              <a:rPr lang="en-GB" sz="4000" dirty="0">
                <a:solidFill>
                  <a:schemeClr val="tx2"/>
                </a:solidFill>
              </a:rPr>
              <a:t>Approved 10/17</a:t>
            </a:r>
          </a:p>
          <a:p>
            <a:pPr>
              <a:buFont typeface="Arial" charset="0"/>
              <a:buNone/>
              <a:defRPr/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GB" sz="4000" dirty="0">
                <a:solidFill>
                  <a:schemeClr val="tx2"/>
                </a:solidFill>
              </a:rPr>
              <a:t>18 month development phase - £247,690</a:t>
            </a:r>
          </a:p>
          <a:p>
            <a:pPr>
              <a:buFont typeface="Arial" charset="0"/>
              <a:buNone/>
              <a:defRPr/>
            </a:pPr>
            <a:r>
              <a:rPr lang="en-GB" sz="4000" dirty="0">
                <a:solidFill>
                  <a:srgbClr val="384345"/>
                </a:solidFill>
              </a:rPr>
              <a:t>Stage 2 submission – July 2019</a:t>
            </a:r>
          </a:p>
          <a:p>
            <a:pPr>
              <a:buFont typeface="Arial" charset="0"/>
              <a:buNone/>
              <a:defRPr/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	For approval</a:t>
            </a:r>
          </a:p>
          <a:p>
            <a:pPr>
              <a:buFont typeface="Arial" charset="0"/>
              <a:buNone/>
              <a:defRPr/>
            </a:pPr>
            <a:r>
              <a:rPr lang="en-GB" sz="4000" dirty="0">
                <a:solidFill>
                  <a:srgbClr val="384345"/>
                </a:solidFill>
              </a:rPr>
              <a:t>Delivery January 2020 – January 2024</a:t>
            </a:r>
          </a:p>
          <a:p>
            <a:pPr>
              <a:buFont typeface="Arial" charset="0"/>
              <a:buNone/>
              <a:defRPr/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   4 year delivery phase £4,801,695</a:t>
            </a:r>
          </a:p>
          <a:p>
            <a:pPr marL="0" indent="0">
              <a:buFont typeface="Arial" charset="0"/>
              <a:buNone/>
              <a:defRPr/>
            </a:pPr>
            <a:endParaRPr lang="en-GB" dirty="0">
              <a:solidFill>
                <a:srgbClr val="384345"/>
              </a:solidFill>
            </a:endParaRPr>
          </a:p>
        </p:txBody>
      </p:sp>
      <p:pic>
        <p:nvPicPr>
          <p:cNvPr id="27652" name="Picture 2" descr="C:\Users\niall.benson\AppData\Local\Microsoft\Windows\Temporary Internet Files\Content.IE5\7HFVOYHM\600px-Blue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16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22140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FF"/>
          </a:solidFill>
        </p:spPr>
        <p:txBody>
          <a:bodyPr/>
          <a:lstStyle/>
          <a:p>
            <a:r>
              <a:rPr lang="en-GB" altLang="en-US" b="1">
                <a:solidFill>
                  <a:schemeClr val="bg1"/>
                </a:solidFill>
              </a:rPr>
              <a:t>Our Ambition 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755650" y="1844675"/>
            <a:ext cx="7920038" cy="4321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84345"/>
                </a:solidFill>
              </a:rPr>
              <a:t>Heritage, </a:t>
            </a:r>
            <a:r>
              <a:rPr lang="en-GB" altLang="en-US">
                <a:solidFill>
                  <a:srgbClr val="384345"/>
                </a:solidFill>
              </a:rPr>
              <a:t>whether built, cultural or natural, will be better recorded, better managed and in better condition.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>
              <a:solidFill>
                <a:srgbClr val="384345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384345"/>
                </a:solidFill>
              </a:rPr>
              <a:t>Coastal communities </a:t>
            </a:r>
            <a:r>
              <a:rPr lang="en-GB" altLang="en-US">
                <a:solidFill>
                  <a:srgbClr val="384345"/>
                </a:solidFill>
              </a:rPr>
              <a:t>are better engaged with their rich heritage and can better access the amazing coast on their doorstep.</a:t>
            </a:r>
          </a:p>
        </p:txBody>
      </p:sp>
    </p:spTree>
    <p:extLst>
      <p:ext uri="{BB962C8B-B14F-4D97-AF65-F5344CB8AC3E}">
        <p14:creationId xmlns:p14="http://schemas.microsoft.com/office/powerpoint/2010/main" val="398283974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FF"/>
          </a:solidFill>
        </p:spPr>
        <p:txBody>
          <a:bodyPr/>
          <a:lstStyle/>
          <a:p>
            <a:r>
              <a:rPr lang="en-GB" altLang="en-US" b="1">
                <a:solidFill>
                  <a:schemeClr val="bg1"/>
                </a:solidFill>
              </a:rPr>
              <a:t>Themes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975"/>
            <a:ext cx="8382000" cy="5400675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2800" b="1" dirty="0"/>
              <a:t>1: Seascape over Time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600" dirty="0">
                <a:solidFill>
                  <a:srgbClr val="384345"/>
                </a:solidFill>
              </a:rPr>
              <a:t>Telling the incredible story from Zechstein Sea, through ice ages, wars and industrial history up to the present day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b="1" dirty="0"/>
              <a:t>2: Revealing Hidden Heritage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600" dirty="0">
                <a:solidFill>
                  <a:srgbClr val="384345"/>
                </a:solidFill>
              </a:rPr>
              <a:t>Using innovative methods and participative approaches engaging beyond our usual audiences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b="1" dirty="0"/>
              <a:t>3: Accessing the Sea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600" dirty="0">
                <a:solidFill>
                  <a:srgbClr val="384345"/>
                </a:solidFill>
              </a:rPr>
              <a:t>Improving access, removing barriers and allowing local communities to make full use of our coastal and marine assets</a:t>
            </a:r>
            <a:endParaRPr lang="en-GB" sz="2400" dirty="0"/>
          </a:p>
          <a:p>
            <a:pPr marL="0" indent="0">
              <a:buFont typeface="Arial" charset="0"/>
              <a:buNone/>
              <a:defRPr/>
            </a:pPr>
            <a:r>
              <a:rPr lang="en-GB" sz="2800" b="1" dirty="0"/>
              <a:t>4: Coastal Champions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600" dirty="0">
                <a:solidFill>
                  <a:srgbClr val="384345"/>
                </a:solidFill>
              </a:rPr>
              <a:t>Opportunities for learning, training and enjoyment engendering a stewardship of this unique seascape for generations to come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>
              <a:solidFill>
                <a:srgbClr val="384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1747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40866" y="1043881"/>
            <a:ext cx="8492397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3000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  <a:p>
            <a:pPr algn="ctr"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  <a:p>
            <a:pPr marL="1949054"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n-GB" altLang="en-US" sz="4000" dirty="0">
                <a:solidFill>
                  <a:srgbClr val="1F497D">
                    <a:lumMod val="75000"/>
                  </a:srgbClr>
                </a:solidFill>
                <a:latin typeface="+mn-lt"/>
              </a:rPr>
              <a:t>Thank you for listening</a:t>
            </a:r>
          </a:p>
          <a:p>
            <a:pPr algn="ctr"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1F497D">
                  <a:lumMod val="75000"/>
                </a:srgbClr>
              </a:solidFill>
              <a:latin typeface="+mn-lt"/>
            </a:endParaRPr>
          </a:p>
          <a:p>
            <a:pPr algn="ctr"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2800" dirty="0">
              <a:solidFill>
                <a:srgbClr val="1F497D">
                  <a:lumMod val="75000"/>
                </a:srgbClr>
              </a:solidFill>
              <a:latin typeface="+mn-lt"/>
            </a:endParaRPr>
          </a:p>
          <a:p>
            <a:pPr algn="ctr"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1F497D">
                    <a:lumMod val="75000"/>
                  </a:srgbClr>
                </a:solidFill>
                <a:latin typeface="+mn-lt"/>
              </a:rPr>
              <a:t>Feel free to contact me with any questions at any time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2100" dirty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2100" dirty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2100" dirty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2100" dirty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2100" dirty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2100" dirty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GB" altLang="en-US" sz="2100" dirty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  <a:hlinkClick r:id="rId2"/>
              </a:rPr>
              <a:t>E: Niall.benson@durham.gov.uk</a:t>
            </a:r>
            <a:endParaRPr lang="en-GB" altLang="en-US" sz="1800" dirty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prstClr val="black"/>
                </a:solidFill>
                <a:latin typeface="Arial" charset="0"/>
              </a:rPr>
              <a:t>T: 03000 268130</a:t>
            </a:r>
          </a:p>
        </p:txBody>
      </p:sp>
      <p:pic>
        <p:nvPicPr>
          <p:cNvPr id="56323" name="Picture 4" descr="HC partnership 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86" y="5800907"/>
            <a:ext cx="2869245" cy="7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5563670"/>
            <a:ext cx="9144000" cy="0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098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:\SHARED\Heritage Coast\Images\Mike Smith All edited images\Aerials\edited 2 jpgs\_G8O9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94" y="-155477"/>
            <a:ext cx="5454927" cy="70134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2" descr="F:\SHARED\Heritage Coast\Images\DHC TTT Press\Before TTT Images\Before TTT Easington Colliery Credit Durham County Coun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86" y="2308489"/>
            <a:ext cx="6212518" cy="4549511"/>
          </a:xfrm>
          <a:prstGeom prst="rect">
            <a:avLst/>
          </a:prstGeom>
          <a:noFill/>
          <a:ln w="3810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31224" y="442634"/>
            <a:ext cx="1178719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50" spc="-75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</a:rPr>
              <a:t>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8857" y="2508651"/>
            <a:ext cx="1279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spc="-75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</a:rPr>
              <a:t>1992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5307944" y="544294"/>
            <a:ext cx="4032802" cy="11892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Before and After</a:t>
            </a:r>
          </a:p>
        </p:txBody>
      </p:sp>
    </p:spTree>
    <p:extLst>
      <p:ext uri="{BB962C8B-B14F-4D97-AF65-F5344CB8AC3E}">
        <p14:creationId xmlns:p14="http://schemas.microsoft.com/office/powerpoint/2010/main" val="345735481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 flipV="1">
            <a:off x="-44727" y="1011738"/>
            <a:ext cx="9144000" cy="2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4" descr="HC partnership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59" y="5979560"/>
            <a:ext cx="2618436" cy="6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-89453" y="5782999"/>
            <a:ext cx="9233453" cy="0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3422" y="202954"/>
            <a:ext cx="33432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>
                <a:solidFill>
                  <a:schemeClr val="accent1">
                    <a:lumMod val="50000"/>
                  </a:schemeClr>
                </a:solidFill>
              </a:rPr>
              <a:t>Strategic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561" y="1220360"/>
            <a:ext cx="767741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12382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Partnership</a:t>
            </a:r>
          </a:p>
          <a:p>
            <a:pPr marL="557213" lvl="3" indent="1238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Initially proven for delivery but not management</a:t>
            </a:r>
          </a:p>
          <a:p>
            <a:pPr marL="557213" lvl="3" indent="1238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Voluntary</a:t>
            </a:r>
          </a:p>
          <a:p>
            <a:pPr marL="214313" indent="123825">
              <a:buFont typeface="Arial" panose="020B0604020202020204" pitchFamily="34" charset="0"/>
              <a:buChar char="•"/>
            </a:pPr>
            <a:endParaRPr lang="en-GB" sz="3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12382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Heritage Coast status </a:t>
            </a:r>
          </a:p>
          <a:p>
            <a:pPr marL="735806" lvl="2" indent="-19883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Non statutory definition, voluntary</a:t>
            </a:r>
          </a:p>
          <a:p>
            <a:pPr marL="735806" lvl="2" indent="-19883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Includes coastal waters</a:t>
            </a:r>
          </a:p>
          <a:p>
            <a:pPr marL="735806" lvl="2" indent="-19883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Missed out of Countryside and Rights of Way Act?</a:t>
            </a:r>
            <a:endParaRPr lang="en-GB" sz="500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12382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Management Plan</a:t>
            </a:r>
          </a:p>
          <a:p>
            <a:pPr marL="735806" lvl="2" indent="-19883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Key document – complicated</a:t>
            </a:r>
          </a:p>
          <a:p>
            <a:pPr marL="735806" lvl="2" indent="-19883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Business Plan - delivery focus</a:t>
            </a:r>
            <a:endParaRPr lang="en-GB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12382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Success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735806" lvl="2" indent="-19883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Always useful</a:t>
            </a:r>
          </a:p>
        </p:txBody>
      </p:sp>
    </p:spTree>
    <p:extLst>
      <p:ext uri="{BB962C8B-B14F-4D97-AF65-F5344CB8AC3E}">
        <p14:creationId xmlns:p14="http://schemas.microsoft.com/office/powerpoint/2010/main" val="36486556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1042326"/>
            <a:ext cx="9144000" cy="1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4" descr="HC partnership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30" y="5954943"/>
            <a:ext cx="2415097" cy="6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5813924"/>
            <a:ext cx="9144000" cy="10886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5752" y="255554"/>
            <a:ext cx="33432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>
                <a:solidFill>
                  <a:schemeClr val="accent1">
                    <a:lumMod val="50000"/>
                  </a:schemeClr>
                </a:solidFill>
              </a:rPr>
              <a:t>Visible Delivery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27" y="1363604"/>
            <a:ext cx="5353600" cy="356906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465" y="1235880"/>
            <a:ext cx="1714801" cy="1285875"/>
          </a:xfrm>
          <a:prstGeom prst="rect">
            <a:avLst/>
          </a:prstGeom>
        </p:spPr>
      </p:pic>
      <p:pic>
        <p:nvPicPr>
          <p:cNvPr id="9" name="Picture 11" descr="F:\Heritage Coast\Images\Seasearch 2015\Light bulb sea squir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6" y="2669443"/>
            <a:ext cx="1714800" cy="128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65" y="4058538"/>
            <a:ext cx="1732625" cy="1434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465" y="6010771"/>
            <a:ext cx="295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1">
                    <a:lumMod val="50000"/>
                  </a:schemeClr>
                </a:solidFill>
              </a:rPr>
              <a:t>Images: Paula Lightfoot – </a:t>
            </a:r>
            <a:r>
              <a:rPr lang="en-GB" sz="1350" dirty="0" err="1">
                <a:solidFill>
                  <a:schemeClr val="accent1">
                    <a:lumMod val="50000"/>
                  </a:schemeClr>
                </a:solidFill>
              </a:rPr>
              <a:t>Seasearch</a:t>
            </a:r>
            <a:endParaRPr lang="en-GB" sz="13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350" dirty="0">
                <a:solidFill>
                  <a:schemeClr val="accent1">
                    <a:lumMod val="50000"/>
                  </a:schemeClr>
                </a:solidFill>
              </a:rPr>
              <a:t>Truly appreciated</a:t>
            </a:r>
          </a:p>
        </p:txBody>
      </p:sp>
    </p:spTree>
    <p:extLst>
      <p:ext uri="{BB962C8B-B14F-4D97-AF65-F5344CB8AC3E}">
        <p14:creationId xmlns:p14="http://schemas.microsoft.com/office/powerpoint/2010/main" val="378653451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529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altLang="en-US" sz="1800" i="1">
              <a:solidFill>
                <a:srgbClr val="384345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3600" i="1">
                <a:solidFill>
                  <a:srgbClr val="384345"/>
                </a:solidFill>
              </a:rPr>
              <a:t>‘An area of sea, coastline and land, whose character results from the actions and interactions of land and sea, by natural and/or human factors.’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3600" i="1">
                <a:solidFill>
                  <a:srgbClr val="384345"/>
                </a:solidFill>
              </a:rPr>
              <a:t>‘An area of distinct character’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i="1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100" i="1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>
                <a:solidFill>
                  <a:srgbClr val="384345"/>
                </a:solidFill>
              </a:rPr>
              <a:t>From European Landscape Convention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FF"/>
          </a:solidFill>
        </p:spPr>
        <p:txBody>
          <a:bodyPr/>
          <a:lstStyle/>
          <a:p>
            <a:r>
              <a:rPr lang="en-GB" altLang="en-US" b="1">
                <a:solidFill>
                  <a:schemeClr val="bg1"/>
                </a:solidFill>
              </a:rPr>
              <a:t>   What is “seascape”?</a:t>
            </a:r>
          </a:p>
        </p:txBody>
      </p:sp>
    </p:spTree>
    <p:extLst>
      <p:ext uri="{BB962C8B-B14F-4D97-AF65-F5344CB8AC3E}">
        <p14:creationId xmlns:p14="http://schemas.microsoft.com/office/powerpoint/2010/main" val="36514497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5967413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148263" y="6445250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NB  Thanks to Christine Tudor NE </a:t>
            </a:r>
          </a:p>
        </p:txBody>
      </p:sp>
    </p:spTree>
    <p:extLst>
      <p:ext uri="{BB962C8B-B14F-4D97-AF65-F5344CB8AC3E}">
        <p14:creationId xmlns:p14="http://schemas.microsoft.com/office/powerpoint/2010/main" val="11391459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-963613"/>
            <a:ext cx="5626100" cy="796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-19050" y="6075363"/>
            <a:ext cx="9163050" cy="927100"/>
          </a:xfrm>
          <a:solidFill>
            <a:srgbClr val="0000FF"/>
          </a:solidFill>
        </p:spPr>
        <p:txBody>
          <a:bodyPr/>
          <a:lstStyle/>
          <a:p>
            <a:r>
              <a:rPr lang="en-GB" altLang="en-US" sz="4000" b="1">
                <a:solidFill>
                  <a:schemeClr val="bg1"/>
                </a:solidFill>
              </a:rPr>
              <a:t>Magnesian Limestone Coast</a:t>
            </a:r>
          </a:p>
        </p:txBody>
      </p:sp>
    </p:spTree>
    <p:extLst>
      <p:ext uri="{BB962C8B-B14F-4D97-AF65-F5344CB8AC3E}">
        <p14:creationId xmlns:p14="http://schemas.microsoft.com/office/powerpoint/2010/main" val="19708520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5" y="503238"/>
            <a:ext cx="4706938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 txBox="1">
            <a:spLocks/>
          </p:cNvSpPr>
          <p:nvPr/>
        </p:nvSpPr>
        <p:spPr bwMode="auto">
          <a:xfrm>
            <a:off x="-11113" y="-15875"/>
            <a:ext cx="9144001" cy="1066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33375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33375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Tyne to Tees Shores and Seas</a:t>
            </a:r>
            <a:br>
              <a:rPr kumimoji="0" lang="en-GB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</a:t>
            </a:r>
            <a:r>
              <a:rPr kumimoji="0" lang="en-GB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 Seascape Partnership</a:t>
            </a:r>
            <a:endParaRPr kumimoji="0" lang="en-GB" altLang="en-US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67225" y="931863"/>
            <a:ext cx="4414838" cy="5041900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9600" b="1" dirty="0"/>
              <a:t>Heritage rich Seascape</a:t>
            </a:r>
          </a:p>
          <a:p>
            <a:pPr>
              <a:defRPr/>
            </a:pPr>
            <a:r>
              <a:rPr lang="en-GB" sz="8000" dirty="0"/>
              <a:t>Common geology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6400" dirty="0"/>
              <a:t>Magnesian limestone </a:t>
            </a:r>
          </a:p>
          <a:p>
            <a:pPr>
              <a:defRPr/>
            </a:pPr>
            <a:r>
              <a:rPr lang="en-GB" sz="8000" dirty="0"/>
              <a:t>Common industrial past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6400" dirty="0"/>
              <a:t>Mining, shipbuilding, trade</a:t>
            </a:r>
          </a:p>
          <a:p>
            <a:pPr>
              <a:defRPr/>
            </a:pPr>
            <a:r>
              <a:rPr lang="en-GB" sz="8000" dirty="0"/>
              <a:t>Common wartime experience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6400" dirty="0"/>
              <a:t>East Coast War Channels</a:t>
            </a:r>
          </a:p>
          <a:p>
            <a:pPr>
              <a:defRPr/>
            </a:pPr>
            <a:r>
              <a:rPr lang="en-GB" sz="8000" dirty="0"/>
              <a:t>Common culture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6400" dirty="0"/>
              <a:t>Post industrial society</a:t>
            </a:r>
          </a:p>
          <a:p>
            <a:pPr>
              <a:defRPr/>
            </a:pPr>
            <a:r>
              <a:rPr lang="en-GB" sz="8000" dirty="0"/>
              <a:t>Common natural features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6400" dirty="0"/>
              <a:t>Coast &amp; marine fauna and flora</a:t>
            </a:r>
          </a:p>
          <a:p>
            <a:pPr>
              <a:defRPr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7200" b="1" u="sng" dirty="0"/>
              <a:t>But </a:t>
            </a:r>
            <a:r>
              <a:rPr lang="en-GB" sz="7200" dirty="0"/>
              <a:t>often overlooked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600" dirty="0"/>
          </a:p>
          <a:p>
            <a:pPr>
              <a:defRPr/>
            </a:pPr>
            <a:r>
              <a:rPr lang="en-GB" sz="6400" dirty="0"/>
              <a:t>Most visitors come from within 6km</a:t>
            </a:r>
          </a:p>
          <a:p>
            <a:pPr>
              <a:defRPr/>
            </a:pPr>
            <a:r>
              <a:rPr lang="en-GB" sz="6400" dirty="0"/>
              <a:t>Forgotten between North Yorkshire &amp; Northumberland</a:t>
            </a:r>
          </a:p>
          <a:p>
            <a:pPr>
              <a:spcBef>
                <a:spcPts val="900"/>
              </a:spcBef>
              <a:defRPr/>
            </a:pPr>
            <a:r>
              <a:rPr lang="en-US" sz="9600" b="1" dirty="0"/>
              <a:t>Time to write the next chapter</a:t>
            </a:r>
            <a:r>
              <a:rPr lang="en-US" sz="4800" b="1" dirty="0"/>
              <a:t>…</a:t>
            </a:r>
          </a:p>
          <a:p>
            <a:pPr>
              <a:buFontTx/>
              <a:buChar char="-"/>
              <a:defRPr/>
            </a:pP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75150" y="2133600"/>
            <a:ext cx="4763" cy="2970213"/>
          </a:xfrm>
          <a:prstGeom prst="line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2" descr="F:\SHARED\Heritage Coast\Images\DHC TTT Press\Before TTT Images\Before TTT Easington Colliery Credit Durham County Coun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6" b="4822"/>
          <a:stretch>
            <a:fillRect/>
          </a:stretch>
        </p:blipFill>
        <p:spPr bwMode="auto">
          <a:xfrm>
            <a:off x="3646488" y="5853113"/>
            <a:ext cx="1914525" cy="1312862"/>
          </a:xfrm>
          <a:prstGeom prst="rect">
            <a:avLst/>
          </a:prstGeom>
          <a:noFill/>
          <a:ln w="317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3" descr="F:\SHARED\Heritage Coast\Images\Mike Smith All edited images\Aerials\edited 2 jpgs\_G8O94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" r="4211" b="2011"/>
          <a:stretch>
            <a:fillRect/>
          </a:stretch>
        </p:blipFill>
        <p:spPr bwMode="auto">
          <a:xfrm>
            <a:off x="5648325" y="5853113"/>
            <a:ext cx="1681163" cy="1576387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853113"/>
            <a:ext cx="1658938" cy="14859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4" descr="C:\Users\niall.benson\Downloads\02032017_hlf_english_frbtnl_wh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36525"/>
            <a:ext cx="26812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2894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9144000" cy="981075"/>
          </a:xfrm>
          <a:solidFill>
            <a:srgbClr val="0000FF"/>
          </a:solidFill>
        </p:spPr>
        <p:txBody>
          <a:bodyPr/>
          <a:lstStyle/>
          <a:p>
            <a:pPr algn="l"/>
            <a:r>
              <a:rPr lang="en-GB" altLang="en-US" b="1">
                <a:solidFill>
                  <a:schemeClr val="bg1"/>
                </a:solidFill>
              </a:rPr>
              <a:t>  What and How?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4713" y="965200"/>
            <a:ext cx="4137025" cy="1336675"/>
          </a:xfrm>
        </p:spPr>
        <p:txBody>
          <a:bodyPr>
            <a:normAutofit fontScale="25000" lnSpcReduction="20000"/>
          </a:bodyPr>
          <a:lstStyle/>
          <a:p>
            <a:pPr marL="0" indent="0" defTabSz="685800" eaLnBrk="1" hangingPunct="1">
              <a:lnSpc>
                <a:spcPct val="1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7200" b="1" dirty="0">
                <a:solidFill>
                  <a:prstClr val="black"/>
                </a:solidFill>
                <a:latin typeface="Arial" charset="0"/>
              </a:rPr>
              <a:t>Builds 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3750" dirty="0">
              <a:latin typeface="Arial" panose="020B0604020202020204" pitchFamily="34" charset="0"/>
            </a:endParaRPr>
          </a:p>
          <a:p>
            <a:pPr marL="198835" indent="-19883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dirty="0">
                <a:latin typeface="Arial" panose="020B0604020202020204" pitchFamily="34" charset="0"/>
              </a:rPr>
              <a:t>North East Marine Planning process</a:t>
            </a:r>
          </a:p>
          <a:p>
            <a:pPr marL="198835" indent="-198835">
              <a:lnSpc>
                <a:spcPct val="120000"/>
              </a:lnSpc>
              <a:spcBef>
                <a:spcPts val="450"/>
              </a:spcBef>
              <a:defRPr/>
            </a:pPr>
            <a:r>
              <a:rPr lang="en-US" sz="7200" dirty="0">
                <a:latin typeface="Arial" panose="020B0604020202020204" pitchFamily="34" charset="0"/>
              </a:rPr>
              <a:t>Sunderland Tall Ships 2018</a:t>
            </a:r>
          </a:p>
          <a:p>
            <a:pPr marL="198835" indent="-198835">
              <a:lnSpc>
                <a:spcPct val="120000"/>
              </a:lnSpc>
              <a:spcBef>
                <a:spcPts val="450"/>
              </a:spcBef>
              <a:defRPr/>
            </a:pPr>
            <a:r>
              <a:rPr lang="en-US" sz="7200" dirty="0">
                <a:latin typeface="Arial" panose="020B0604020202020204" pitchFamily="34" charset="0"/>
              </a:rPr>
              <a:t>England Coast Path partnership</a:t>
            </a:r>
            <a:br>
              <a:rPr lang="en-US" sz="3750" dirty="0">
                <a:solidFill>
                  <a:srgbClr val="384345"/>
                </a:solidFill>
                <a:latin typeface="Arial" panose="020B0604020202020204" pitchFamily="34" charset="0"/>
              </a:rPr>
            </a:br>
            <a:br>
              <a:rPr lang="en-US" dirty="0">
                <a:solidFill>
                  <a:srgbClr val="384345"/>
                </a:solidFill>
              </a:rPr>
            </a:br>
            <a:endParaRPr lang="en-GB" dirty="0">
              <a:solidFill>
                <a:srgbClr val="38434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4713" y="2708275"/>
            <a:ext cx="4519612" cy="297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Proposed Projects:</a:t>
            </a:r>
          </a:p>
          <a:p>
            <a:pPr marL="0" marR="0" lvl="1" indent="0" algn="l" defTabSz="6858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 shorebirds to shipwrecks e.g.</a:t>
            </a:r>
          </a:p>
          <a:p>
            <a:pPr marL="214313" marR="0" lvl="1" indent="-214313" algn="l" defTabSz="6858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Hartlepool’s high and low lights</a:t>
            </a:r>
          </a:p>
          <a:p>
            <a:pPr marL="214313" marR="0" lvl="1" indent="-214313" algn="l" defTabSz="6858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Wreck, water &amp; shore activities</a:t>
            </a:r>
          </a:p>
          <a:p>
            <a:pPr marL="214313" marR="0" lvl="1" indent="-214313" algn="l" defTabSz="6858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Volunteer training &amp; citizen science</a:t>
            </a:r>
          </a:p>
          <a:p>
            <a:pPr marL="214313" marR="0" lvl="1" indent="-214313" algn="l" defTabSz="6858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Beach Care &amp; Blue Gym</a:t>
            </a:r>
          </a:p>
          <a:p>
            <a:pPr marL="214313" marR="0" lvl="1" indent="-214313" algn="l" defTabSz="6858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Seascape “Stations</a:t>
            </a:r>
          </a:p>
          <a:p>
            <a:pPr marL="214313" marR="0" lvl="1" indent="-214313" algn="l" defTabSz="6858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14313" marR="0" lvl="1" indent="-214313" algn="l" defTabSz="6858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as project progresses</a:t>
            </a: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144463" y="1177925"/>
            <a:ext cx="4049712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Ambition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Heritage, 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whether built, cultural or natural, will be better recorded, better managed and in better condition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Coastal communities 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 better engaged with their rich heritage and can better access the amazing coast on their doorstep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£5 million 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 6 years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Evidence base 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future coastal and marine policy for England </a:t>
            </a:r>
          </a:p>
        </p:txBody>
      </p:sp>
      <p:pic>
        <p:nvPicPr>
          <p:cNvPr id="25606" name="Picture 4" descr="C:\Users\niall.benson\Downloads\02032017_hlf_english_frbtnl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2563"/>
            <a:ext cx="27527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364038" y="2041525"/>
            <a:ext cx="4762" cy="2971800"/>
          </a:xfrm>
          <a:prstGeom prst="line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>
            <a:fillRect/>
          </a:stretch>
        </p:blipFill>
        <p:spPr bwMode="auto">
          <a:xfrm>
            <a:off x="-3175" y="5813425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6657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On-screen Show (4:3)</PresentationFormat>
  <Paragraphs>133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1_Office Theme</vt:lpstr>
      <vt:lpstr>Office Theme</vt:lpstr>
      <vt:lpstr>12_Office Theme</vt:lpstr>
      <vt:lpstr>2_Office Theme</vt:lpstr>
      <vt:lpstr>PowerPoint Presentation</vt:lpstr>
      <vt:lpstr>Before and After</vt:lpstr>
      <vt:lpstr>PowerPoint Presentation</vt:lpstr>
      <vt:lpstr>PowerPoint Presentation</vt:lpstr>
      <vt:lpstr>   What is “seascape”?</vt:lpstr>
      <vt:lpstr>PowerPoint Presentation</vt:lpstr>
      <vt:lpstr>Magnesian Limestone Coast</vt:lpstr>
      <vt:lpstr>PowerPoint Presentation</vt:lpstr>
      <vt:lpstr>  What and How?</vt:lpstr>
      <vt:lpstr>Heritage Lottery Fund Landscape Partnerships Funding Programme</vt:lpstr>
      <vt:lpstr>Our Timescales</vt:lpstr>
      <vt:lpstr>Our Ambition </vt:lpstr>
      <vt:lpstr>Themes</vt:lpstr>
      <vt:lpstr>PowerPoint Presentation</vt:lpstr>
    </vt:vector>
  </TitlesOfParts>
  <Company>Durham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Benson</dc:creator>
  <cp:lastModifiedBy>Anita Prosser</cp:lastModifiedBy>
  <cp:revision>22</cp:revision>
  <dcterms:created xsi:type="dcterms:W3CDTF">2018-05-25T07:37:54Z</dcterms:created>
  <dcterms:modified xsi:type="dcterms:W3CDTF">2018-08-06T14:04:51Z</dcterms:modified>
</cp:coreProperties>
</file>